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23" r:id="rId2"/>
    <p:sldId id="295" r:id="rId3"/>
    <p:sldId id="297" r:id="rId4"/>
    <p:sldId id="322" r:id="rId5"/>
    <p:sldId id="296" r:id="rId6"/>
    <p:sldId id="301" r:id="rId7"/>
    <p:sldId id="302" r:id="rId8"/>
    <p:sldId id="298" r:id="rId9"/>
    <p:sldId id="299" r:id="rId10"/>
    <p:sldId id="300" r:id="rId11"/>
    <p:sldId id="303" r:id="rId12"/>
    <p:sldId id="304" r:id="rId13"/>
    <p:sldId id="305" r:id="rId14"/>
    <p:sldId id="306" r:id="rId15"/>
    <p:sldId id="307" r:id="rId16"/>
    <p:sldId id="308" r:id="rId17"/>
    <p:sldId id="309" r:id="rId18"/>
    <p:sldId id="311" r:id="rId19"/>
    <p:sldId id="312" r:id="rId20"/>
    <p:sldId id="313" r:id="rId21"/>
    <p:sldId id="310" r:id="rId22"/>
    <p:sldId id="314" r:id="rId23"/>
    <p:sldId id="315" r:id="rId24"/>
    <p:sldId id="316" r:id="rId25"/>
    <p:sldId id="317" r:id="rId26"/>
    <p:sldId id="318" r:id="rId27"/>
    <p:sldId id="324" r:id="rId28"/>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46" autoAdjust="0"/>
  </p:normalViewPr>
  <p:slideViewPr>
    <p:cSldViewPr>
      <p:cViewPr varScale="1">
        <p:scale>
          <a:sx n="105" d="100"/>
          <a:sy n="105" d="100"/>
        </p:scale>
        <p:origin x="7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2786BDC7-26E3-420D-A945-59194FC2BC58}" type="datetimeFigureOut">
              <a:rPr lang="en-US" smtClean="0"/>
              <a:pPr/>
              <a:t>10/5/2020</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FDD9CA-56D5-4E13-B578-CCBA65AFA82A}" type="slidenum">
              <a:rPr lang="en-US" smtClean="0"/>
              <a:pPr/>
              <a:t>1</a:t>
            </a:fld>
            <a:endParaRPr lang="en-US"/>
          </a:p>
        </p:txBody>
      </p:sp>
    </p:spTree>
    <p:extLst>
      <p:ext uri="{BB962C8B-B14F-4D97-AF65-F5344CB8AC3E}">
        <p14:creationId xmlns:p14="http://schemas.microsoft.com/office/powerpoint/2010/main" val="112944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10</a:t>
            </a:fld>
            <a:endParaRPr lang="en-US"/>
          </a:p>
        </p:txBody>
      </p:sp>
    </p:spTree>
    <p:extLst>
      <p:ext uri="{BB962C8B-B14F-4D97-AF65-F5344CB8AC3E}">
        <p14:creationId xmlns:p14="http://schemas.microsoft.com/office/powerpoint/2010/main" val="11631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24</a:t>
            </a:fld>
            <a:endParaRPr lang="en-US"/>
          </a:p>
        </p:txBody>
      </p:sp>
    </p:spTree>
    <p:extLst>
      <p:ext uri="{BB962C8B-B14F-4D97-AF65-F5344CB8AC3E}">
        <p14:creationId xmlns:p14="http://schemas.microsoft.com/office/powerpoint/2010/main" val="1738566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dirty="0" smtClean="0"/>
              <a:t>The designer must identify tasks and indicate their </a:t>
            </a:r>
            <a:r>
              <a:rPr lang="it-IT" baseline="0" dirty="0" smtClean="0"/>
              <a:t>precedence.</a:t>
            </a:r>
          </a:p>
          <a:p>
            <a:r>
              <a:rPr lang="it-IT" baseline="0" smtClean="0"/>
              <a:t>Edges are needed if task B reads from A, or must not be executed in parallel</a:t>
            </a:r>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25</a:t>
            </a:fld>
            <a:endParaRPr lang="en-US"/>
          </a:p>
        </p:txBody>
      </p:sp>
    </p:spTree>
    <p:extLst>
      <p:ext uri="{BB962C8B-B14F-4D97-AF65-F5344CB8AC3E}">
        <p14:creationId xmlns:p14="http://schemas.microsoft.com/office/powerpoint/2010/main" val="3352640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EBF57B-7F47-4125-A0D9-1E865BEEBACB}"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B712B2-29C7-4FC7-AA47-9B954BD2551C}"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8D60AD-6EE0-40E0-BD7C-DD74F21F6003}"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78428B-7C69-448F-9CAA-C80F8ACEF1EA}"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C7EA1-A62F-409D-8A7A-95EDDD584636}"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5546F2-87DC-4A5C-936F-55624B237C1F}" type="datetime1">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BC6B03-7EC9-40AF-8DD4-77F27AC3B1DE}" type="datetime1">
              <a:rPr lang="en-US" smtClean="0"/>
              <a:t>10/5/2020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3BFCE3-F4B5-4E98-92CA-478E88264347}" type="datetime1">
              <a:rPr lang="en-US" smtClean="0"/>
              <a:t>10/5/2020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995DD-EA5F-4312-BCB6-68893C9C87C6}" type="datetime1">
              <a:rPr lang="en-US" smtClean="0"/>
              <a:t>10/5/2020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133B79-070E-4404-B3EF-ECE5AFA5FA61}" type="datetime1">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12BEF3-41FA-4DA3-A9DD-DC99D3A752A8}" type="datetime1">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0FA5C-92CE-4E90-8222-8B62EDF8A92D}" type="datetime1">
              <a:rPr lang="en-US" smtClean="0"/>
              <a:t>10/5/2020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CIS 540</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Embedded Computation</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Spring 2015 </a:t>
            </a:r>
            <a:br>
              <a:rPr lang="en-US" sz="24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http://www.seas.upenn.edu/~cis540/</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4"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1035"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BD3AB53-4A3B-4B78-AFD2-1A2EB0A42A54}" type="slidenum">
              <a:rPr lang="en-US" smtClean="0"/>
              <a:pPr/>
              <a:t>1</a:t>
            </a:fld>
            <a:endParaRPr lang="en-US"/>
          </a:p>
        </p:txBody>
      </p:sp>
      <p:sp>
        <p:nvSpPr>
          <p:cNvPr id="4" name="TextBox 3"/>
          <p:cNvSpPr txBox="1"/>
          <p:nvPr/>
        </p:nvSpPr>
        <p:spPr>
          <a:xfrm>
            <a:off x="8001000" y="457200"/>
            <a:ext cx="652463" cy="369332"/>
          </a:xfrm>
          <a:prstGeom prst="rect">
            <a:avLst/>
          </a:prstGeom>
          <a:noFill/>
        </p:spPr>
        <p:txBody>
          <a:bodyPr wrap="square" rtlCol="0">
            <a:spAutoFit/>
          </a:bodyPr>
          <a:lstStyle/>
          <a:p>
            <a:r>
              <a:rPr lang="it-IT" dirty="0" smtClean="0"/>
              <a:t>2b</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 Enabled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1219200" y="2133600"/>
            <a:ext cx="160526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228600" y="3429000"/>
            <a:ext cx="8839200" cy="25146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input-enabled if for every state s and input </a:t>
            </a:r>
            <a:r>
              <a:rPr lang="en-US" sz="2000" dirty="0" err="1" smtClean="0">
                <a:latin typeface="Comic Sans MS" pitchFamily="66" charset="0"/>
              </a:rPr>
              <a:t>i</a:t>
            </a:r>
            <a:r>
              <a:rPr lang="en-US" sz="2000" dirty="0" smtClean="0">
                <a:latin typeface="Comic Sans MS" pitchFamily="66" charset="0"/>
              </a:rPr>
              <a:t>, there exists a state t and an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input-enabled, but </a:t>
            </a:r>
            <a:r>
              <a:rPr lang="en-US" sz="2000" dirty="0" smtClean="0">
                <a:latin typeface="Comic Sans MS" pitchFamily="66" charset="0"/>
              </a:rPr>
              <a:t>Blocking</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Delay is not</a:t>
            </a:r>
          </a:p>
          <a:p>
            <a:pPr marL="342900" indent="-342900">
              <a:spcBef>
                <a:spcPct val="20000"/>
              </a:spcBef>
              <a:buFont typeface="Wingdings" pitchFamily="2" charset="2"/>
              <a:buChar char="q"/>
            </a:pPr>
            <a:r>
              <a:rPr lang="en-US" sz="2000" dirty="0" smtClean="0">
                <a:latin typeface="Comic Sans MS" pitchFamily="66" charset="0"/>
              </a:rPr>
              <a:t>Not input-enabled means component is making assumptions about the context in which it is going to be used</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When rest of system is designed, must check</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that it indeed satisfies these assumptions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72" name="TextBox 71"/>
          <p:cNvSpPr txBox="1"/>
          <p:nvPr/>
        </p:nvSpPr>
        <p:spPr>
          <a:xfrm>
            <a:off x="5029200" y="1371600"/>
            <a:ext cx="1344663" cy="338554"/>
          </a:xfrm>
          <a:prstGeom prst="rect">
            <a:avLst/>
          </a:prstGeom>
          <a:noFill/>
        </p:spPr>
        <p:txBody>
          <a:bodyPr wrap="none" rtlCol="0">
            <a:spAutoFit/>
          </a:bodyPr>
          <a:lstStyle/>
          <a:p>
            <a:r>
              <a:rPr lang="en-US" sz="1600" dirty="0" err="1" smtClean="0"/>
              <a:t>BlockingDelay</a:t>
            </a:r>
            <a:endParaRPr lang="en-US" sz="1600" dirty="0"/>
          </a:p>
        </p:txBody>
      </p:sp>
      <p:sp>
        <p:nvSpPr>
          <p:cNvPr id="32" name="Rectangle 31"/>
          <p:cNvSpPr/>
          <p:nvPr/>
        </p:nvSpPr>
        <p:spPr>
          <a:xfrm>
            <a:off x="5029200" y="17526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76200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148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148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7" name="Straight Connector 36"/>
          <p:cNvCxnSpPr/>
          <p:nvPr/>
        </p:nvCxnSpPr>
        <p:spPr>
          <a:xfrm>
            <a:off x="5029200" y="20574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334000" y="17526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9" name="TextBox 38"/>
          <p:cNvSpPr txBox="1"/>
          <p:nvPr/>
        </p:nvSpPr>
        <p:spPr>
          <a:xfrm>
            <a:off x="5105400" y="2209800"/>
            <a:ext cx="2529860" cy="338554"/>
          </a:xfrm>
          <a:prstGeom prst="rect">
            <a:avLst/>
          </a:prstGeom>
          <a:noFill/>
        </p:spPr>
        <p:txBody>
          <a:bodyPr wrap="none" rtlCol="0">
            <a:spAutoFit/>
          </a:bodyPr>
          <a:lstStyle/>
          <a:p>
            <a:r>
              <a:rPr lang="en-US" sz="1600" dirty="0" smtClean="0"/>
              <a:t>if x != in then { out:=x; x:=in}</a:t>
            </a:r>
            <a:endParaRPr lang="en-US" sz="1600" dirty="0"/>
          </a:p>
        </p:txBody>
      </p:sp>
      <p:sp>
        <p:nvSpPr>
          <p:cNvPr id="40" name="TextBox 39"/>
          <p:cNvSpPr txBox="1"/>
          <p:nvPr/>
        </p:nvSpPr>
        <p:spPr>
          <a:xfrm>
            <a:off x="7696200" y="18288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51"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Block Diagrams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8288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09600" y="1853252"/>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20404" y="2885364"/>
            <a:ext cx="19431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Structured modeling</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How do we build complex models from simpler ones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What are basic operations on components?</a:t>
            </a:r>
          </a:p>
        </p:txBody>
      </p:sp>
      <p:sp>
        <p:nvSpPr>
          <p:cNvPr id="26" name="Rectangle 25"/>
          <p:cNvSpPr/>
          <p:nvPr/>
        </p:nvSpPr>
        <p:spPr>
          <a:xfrm>
            <a:off x="44196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63504" y="2537915"/>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4873" y="2536209"/>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287404" y="1752600"/>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22677" y="2885364"/>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76600" y="1981200"/>
            <a:ext cx="1175698"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2552700" y="2119952"/>
            <a:ext cx="495300"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6" idx="2"/>
          </p:cNvCxnSpPr>
          <p:nvPr/>
        </p:nvCxnSpPr>
        <p:spPr>
          <a:xfrm flipV="1">
            <a:off x="4022677" y="2119952"/>
            <a:ext cx="1120823"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8" idx="0"/>
          </p:cNvCxnSpPr>
          <p:nvPr/>
        </p:nvCxnSpPr>
        <p:spPr>
          <a:xfrm>
            <a:off x="5562600" y="2119952"/>
            <a:ext cx="316173"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836124" y="1853252"/>
            <a:ext cx="198574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602673" y="2804615"/>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1216356"/>
            <a:ext cx="6069273" cy="2212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733800" y="1981200"/>
            <a:ext cx="0"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127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11</a:t>
            </a:fld>
            <a:endParaRPr lang="en-US"/>
          </a:p>
        </p:txBody>
      </p:sp>
    </p:spTree>
    <p:extLst>
      <p:ext uri="{BB962C8B-B14F-4D97-AF65-F5344CB8AC3E}">
        <p14:creationId xmlns:p14="http://schemas.microsoft.com/office/powerpoint/2010/main" val="23011017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Design a component with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Input: </a:t>
            </a:r>
            <a:r>
              <a:rPr lang="en-US" sz="2000" dirty="0" err="1" smtClean="0">
                <a:latin typeface="Comic Sans MS" pitchFamily="66" charset="0"/>
              </a:rPr>
              <a:t>bool</a:t>
            </a:r>
            <a:r>
              <a:rPr lang="en-US" sz="2000" dirty="0" smtClean="0">
                <a:latin typeface="Comic Sans MS" pitchFamily="66" charset="0"/>
              </a:rPr>
              <a:t>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a:t>
            </a:r>
            <a:r>
              <a:rPr lang="en-US" sz="2000" dirty="0" err="1" smtClean="0">
                <a:latin typeface="Comic Sans MS" pitchFamily="66" charset="0"/>
              </a:rPr>
              <a:t>bool</a:t>
            </a:r>
            <a:r>
              <a:rPr lang="en-US" sz="2000" dirty="0" smtClean="0">
                <a:latin typeface="Comic Sans MS" pitchFamily="66" charset="0"/>
              </a:rPr>
              <a:t>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in round n should equal input in round n-2</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1219200" y="22098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5" name="TextBox 3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39" name="Rectangle 38"/>
          <p:cNvSpPr/>
          <p:nvPr/>
        </p:nvSpPr>
        <p:spPr>
          <a:xfrm>
            <a:off x="5181600" y="1807577"/>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6781800" y="2264777"/>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19600" y="22098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4196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6858000" y="1883777"/>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54" name="TextBox 53"/>
          <p:cNvSpPr txBox="1"/>
          <p:nvPr/>
        </p:nvSpPr>
        <p:spPr>
          <a:xfrm>
            <a:off x="5181600" y="1426577"/>
            <a:ext cx="647357" cy="338554"/>
          </a:xfrm>
          <a:prstGeom prst="rect">
            <a:avLst/>
          </a:prstGeom>
          <a:noFill/>
        </p:spPr>
        <p:txBody>
          <a:bodyPr wrap="none" rtlCol="0">
            <a:spAutoFit/>
          </a:bodyPr>
          <a:lstStyle/>
          <a:p>
            <a:r>
              <a:rPr lang="en-US" sz="1600" dirty="0" smtClean="0"/>
              <a:t>Delay</a:t>
            </a:r>
            <a:endParaRPr lang="en-US" sz="1600" dirty="0"/>
          </a:p>
        </p:txBody>
      </p:sp>
      <p:grpSp>
        <p:nvGrpSpPr>
          <p:cNvPr id="24" name="Group 23"/>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229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12</a:t>
            </a:fld>
            <a:endParaRPr lang="en-US"/>
          </a:p>
        </p:txBody>
      </p:sp>
    </p:spTree>
    <p:extLst>
      <p:ext uri="{BB962C8B-B14F-4D97-AF65-F5344CB8AC3E}">
        <p14:creationId xmlns:p14="http://schemas.microsoft.com/office/powerpoint/2010/main" val="3849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Instantiation: Create two instances of Delay</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of Delay1 = Input of Delay2 = Variable temp</a:t>
            </a:r>
          </a:p>
          <a:p>
            <a:pPr marL="342900" indent="-342900">
              <a:spcBef>
                <a:spcPct val="20000"/>
              </a:spcBef>
              <a:buFont typeface="Wingdings" pitchFamily="2" charset="2"/>
              <a:buChar char="q"/>
              <a:defRPr/>
            </a:pPr>
            <a:r>
              <a:rPr lang="en-US" sz="2000" dirty="0" smtClean="0">
                <a:latin typeface="Comic Sans MS" pitchFamily="66" charset="0"/>
              </a:rPr>
              <a:t>Parallel composition: Concurrent execution of Delay1 and Delay2</a:t>
            </a:r>
          </a:p>
          <a:p>
            <a:pPr marL="342900" indent="-342900">
              <a:spcBef>
                <a:spcPct val="20000"/>
              </a:spcBef>
              <a:buFont typeface="Wingdings" pitchFamily="2" charset="2"/>
              <a:buChar char="q"/>
              <a:defRPr/>
            </a:pPr>
            <a:r>
              <a:rPr lang="en-US" sz="2000" dirty="0" smtClean="0">
                <a:latin typeface="Comic Sans MS" pitchFamily="66" charset="0"/>
              </a:rPr>
              <a:t>Hide variable temp: Encapsulation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sp>
        <p:nvSpPr>
          <p:cNvPr id="48" name="Rectangle 47"/>
          <p:cNvSpPr/>
          <p:nvPr/>
        </p:nvSpPr>
        <p:spPr>
          <a:xfrm>
            <a:off x="1311322" y="1521158"/>
            <a:ext cx="5318078" cy="167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0" y="6142038"/>
            <a:ext cx="9144000" cy="715962"/>
            <a:chOff x="0" y="6142038"/>
            <a:chExt cx="9144000" cy="715962"/>
          </a:xfrm>
        </p:grpSpPr>
        <p:pic>
          <p:nvPicPr>
            <p:cNvPr id="2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332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23" name="Straight Arrow Connector 22"/>
          <p:cNvCxnSpPr/>
          <p:nvPr/>
        </p:nvCxnSpPr>
        <p:spPr>
          <a:xfrm>
            <a:off x="3276600" y="2438400"/>
            <a:ext cx="1447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13</a:t>
            </a:fld>
            <a:endParaRPr lang="en-US"/>
          </a:p>
        </p:txBody>
      </p:sp>
    </p:spTree>
    <p:extLst>
      <p:ext uri="{BB962C8B-B14F-4D97-AF65-F5344CB8AC3E}">
        <p14:creationId xmlns:p14="http://schemas.microsoft.com/office/powerpoint/2010/main" val="98432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Instantiation / Renaming</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98946" y="3810000"/>
            <a:ext cx="8839200" cy="19050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Delay1 = Delay[out -&gt; temp]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Explicit renaming of input/output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Implicit renaming of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Components (</a:t>
            </a:r>
            <a:r>
              <a:rPr lang="en-US" sz="2000" dirty="0" err="1" smtClean="0">
                <a:latin typeface="Comic Sans MS" pitchFamily="66" charset="0"/>
              </a:rPr>
              <a:t>I,O,S,Init,React</a:t>
            </a:r>
            <a:r>
              <a:rPr lang="en-US" sz="2000" dirty="0" smtClean="0">
                <a:latin typeface="Comic Sans MS" pitchFamily="66" charset="0"/>
              </a:rPr>
              <a:t>) of Delay1 derived from Delay</a:t>
            </a:r>
          </a:p>
          <a:p>
            <a:pPr marL="342900" indent="-342900">
              <a:spcBef>
                <a:spcPct val="20000"/>
              </a:spcBef>
              <a:buFont typeface="Wingdings" panose="05000000000000000000" pitchFamily="2" charset="2"/>
              <a:buChar char="q"/>
              <a:defRPr/>
            </a:pPr>
            <a:r>
              <a:rPr lang="en-US" sz="2000" dirty="0" smtClean="0">
                <a:latin typeface="Comic Sans MS" pitchFamily="66" charset="0"/>
              </a:rPr>
              <a:t>Delay2 = Delay[in -&gt; temp]</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flipV="1">
            <a:off x="1219200" y="2133600"/>
            <a:ext cx="16002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149674" cy="338554"/>
          </a:xfrm>
          <a:prstGeom prst="rect">
            <a:avLst/>
          </a:prstGeom>
          <a:noFill/>
        </p:spPr>
        <p:txBody>
          <a:bodyPr wrap="none" rtlCol="0">
            <a:spAutoFit/>
          </a:bodyPr>
          <a:lstStyle/>
          <a:p>
            <a:r>
              <a:rPr lang="en-US" sz="1600" dirty="0" smtClean="0"/>
              <a:t>bool x1 := 0</a:t>
            </a:r>
            <a:endParaRPr lang="en-US" sz="1600" dirty="0"/>
          </a:p>
        </p:txBody>
      </p:sp>
      <p:sp>
        <p:nvSpPr>
          <p:cNvPr id="35" name="TextBox 34"/>
          <p:cNvSpPr txBox="1"/>
          <p:nvPr/>
        </p:nvSpPr>
        <p:spPr>
          <a:xfrm>
            <a:off x="1295400" y="2286000"/>
            <a:ext cx="1516762" cy="338554"/>
          </a:xfrm>
          <a:prstGeom prst="rect">
            <a:avLst/>
          </a:prstGeom>
          <a:noFill/>
        </p:spPr>
        <p:txBody>
          <a:bodyPr wrap="none" rtlCol="0">
            <a:spAutoFit/>
          </a:bodyPr>
          <a:lstStyle/>
          <a:p>
            <a:r>
              <a:rPr lang="en-US" sz="1600" dirty="0" smtClean="0"/>
              <a:t>out:=x1 ; x1:=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5105400" y="1828800"/>
            <a:ext cx="182407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929476"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3434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434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41" name="Straight Connector 40"/>
          <p:cNvCxnSpPr/>
          <p:nvPr/>
        </p:nvCxnSpPr>
        <p:spPr>
          <a:xfrm>
            <a:off x="5105400" y="2133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19700" y="1828800"/>
            <a:ext cx="1149674" cy="338554"/>
          </a:xfrm>
          <a:prstGeom prst="rect">
            <a:avLst/>
          </a:prstGeom>
          <a:noFill/>
        </p:spPr>
        <p:txBody>
          <a:bodyPr wrap="none" rtlCol="0">
            <a:spAutoFit/>
          </a:bodyPr>
          <a:lstStyle/>
          <a:p>
            <a:r>
              <a:rPr lang="en-US" sz="1600" dirty="0" smtClean="0"/>
              <a:t>bool x2 := 0</a:t>
            </a:r>
            <a:endParaRPr lang="en-US" sz="1600" dirty="0"/>
          </a:p>
        </p:txBody>
      </p:sp>
      <p:sp>
        <p:nvSpPr>
          <p:cNvPr id="44" name="TextBox 43"/>
          <p:cNvSpPr txBox="1"/>
          <p:nvPr/>
        </p:nvSpPr>
        <p:spPr>
          <a:xfrm>
            <a:off x="5219700" y="2286000"/>
            <a:ext cx="1671676" cy="338554"/>
          </a:xfrm>
          <a:prstGeom prst="rect">
            <a:avLst/>
          </a:prstGeom>
          <a:noFill/>
        </p:spPr>
        <p:txBody>
          <a:bodyPr wrap="none" rtlCol="0">
            <a:spAutoFit/>
          </a:bodyPr>
          <a:lstStyle/>
          <a:p>
            <a:r>
              <a:rPr lang="en-US" sz="1600" dirty="0" smtClean="0"/>
              <a:t>temp:=x2 ; x2:= in</a:t>
            </a:r>
            <a:endParaRPr lang="en-US" sz="1600" dirty="0"/>
          </a:p>
        </p:txBody>
      </p:sp>
      <p:sp>
        <p:nvSpPr>
          <p:cNvPr id="45" name="TextBox 44"/>
          <p:cNvSpPr txBox="1"/>
          <p:nvPr/>
        </p:nvSpPr>
        <p:spPr>
          <a:xfrm>
            <a:off x="6929476" y="1892469"/>
            <a:ext cx="1043299" cy="338554"/>
          </a:xfrm>
          <a:prstGeom prst="rect">
            <a:avLst/>
          </a:prstGeom>
          <a:noFill/>
        </p:spPr>
        <p:txBody>
          <a:bodyPr wrap="none" rtlCol="0">
            <a:spAutoFit/>
          </a:bodyPr>
          <a:lstStyle/>
          <a:p>
            <a:r>
              <a:rPr lang="en-US" sz="1600" dirty="0" err="1" smtClean="0"/>
              <a:t>bool</a:t>
            </a:r>
            <a:r>
              <a:rPr lang="en-US" sz="1600" dirty="0" smtClean="0"/>
              <a:t> temp</a:t>
            </a:r>
            <a:endParaRPr lang="en-US" sz="1600" dirty="0"/>
          </a:p>
        </p:txBody>
      </p:sp>
      <p:sp>
        <p:nvSpPr>
          <p:cNvPr id="46" name="TextBox 45"/>
          <p:cNvSpPr txBox="1"/>
          <p:nvPr/>
        </p:nvSpPr>
        <p:spPr>
          <a:xfrm>
            <a:off x="5105400" y="1447800"/>
            <a:ext cx="751552" cy="338554"/>
          </a:xfrm>
          <a:prstGeom prst="rect">
            <a:avLst/>
          </a:prstGeom>
          <a:noFill/>
        </p:spPr>
        <p:txBody>
          <a:bodyPr wrap="none" rtlCol="0">
            <a:spAutoFit/>
          </a:bodyPr>
          <a:lstStyle/>
          <a:p>
            <a:r>
              <a:rPr lang="en-US" sz="1600" dirty="0" smtClean="0"/>
              <a:t>Delay2</a:t>
            </a:r>
            <a:endParaRPr lang="en-US" sz="1600" dirty="0"/>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434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14</a:t>
            </a:fld>
            <a:endParaRPr lang="en-US"/>
          </a:p>
        </p:txBody>
      </p:sp>
    </p:spTree>
    <p:extLst>
      <p:ext uri="{BB962C8B-B14F-4D97-AF65-F5344CB8AC3E}">
        <p14:creationId xmlns:p14="http://schemas.microsoft.com/office/powerpoint/2010/main" val="248586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Parallel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657600"/>
            <a:ext cx="87630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err="1" smtClean="0">
                <a:latin typeface="Comic Sans MS" pitchFamily="66" charset="0"/>
              </a:rPr>
              <a:t>DDelay</a:t>
            </a:r>
            <a:r>
              <a:rPr lang="en-US" sz="2000" dirty="0" smtClean="0">
                <a:latin typeface="Comic Sans MS" pitchFamily="66" charset="0"/>
              </a:rPr>
              <a:t> = Delay1 || Delay2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both concurrently</a:t>
            </a:r>
          </a:p>
          <a:p>
            <a:pPr marL="342900" indent="-342900">
              <a:spcBef>
                <a:spcPct val="20000"/>
              </a:spcBef>
              <a:buFont typeface="Wingdings" pitchFamily="2" charset="2"/>
              <a:buChar char="q"/>
              <a:defRPr/>
            </a:pPr>
            <a:r>
              <a:rPr lang="en-US" sz="2000" dirty="0" smtClean="0">
                <a:latin typeface="Comic Sans MS" pitchFamily="66" charset="0"/>
              </a:rPr>
              <a:t>When can two components be composed?</a:t>
            </a:r>
          </a:p>
          <a:p>
            <a:pPr marL="342900" indent="-342900">
              <a:spcBef>
                <a:spcPct val="20000"/>
              </a:spcBef>
              <a:buFont typeface="Wingdings" pitchFamily="2" charset="2"/>
              <a:buChar char="q"/>
              <a:defRPr/>
            </a:pPr>
            <a:r>
              <a:rPr lang="en-US" sz="2000" dirty="0" smtClean="0">
                <a:latin typeface="Comic Sans MS" pitchFamily="66" charset="0"/>
              </a:rPr>
              <a:t>How to define parallel composition precisely?</a:t>
            </a:r>
          </a:p>
          <a:p>
            <a:pPr marL="800100" lvl="1" indent="-342900">
              <a:spcBef>
                <a:spcPct val="20000"/>
              </a:spcBef>
              <a:buFont typeface="Wingdings" pitchFamily="2" charset="2"/>
              <a:buChar char="§"/>
              <a:defRPr/>
            </a:pPr>
            <a:r>
              <a:rPr lang="en-US" sz="2000" dirty="0" smtClean="0">
                <a:latin typeface="Comic Sans MS" pitchFamily="66" charset="0"/>
              </a:rPr>
              <a:t>Input/output/state variables, initialization, and reaction description of composite defined in terms of components</a:t>
            </a:r>
          </a:p>
          <a:p>
            <a:pPr marL="800100" lvl="1" indent="-342900">
              <a:spcBef>
                <a:spcPct val="20000"/>
              </a:spcBef>
              <a:buFont typeface="Wingdings" pitchFamily="2" charset="2"/>
              <a:buChar char="§"/>
              <a:defRPr/>
            </a:pPr>
            <a:r>
              <a:rPr lang="en-US" sz="2000" dirty="0" smtClean="0">
                <a:latin typeface="Comic Sans MS" pitchFamily="66" charset="0"/>
              </a:rPr>
              <a:t>Can be viewed as an “algorithm” for compilation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276600" y="2386470"/>
            <a:ext cx="1418911"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3622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19474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600200"/>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cxnSp>
        <p:nvCxnSpPr>
          <p:cNvPr id="19" name="Straight Arrow Connector 1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537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15</a:t>
            </a:fld>
            <a:endParaRPr lang="en-US"/>
          </a:p>
        </p:txBody>
      </p:sp>
    </p:spTree>
    <p:extLst>
      <p:ext uri="{BB962C8B-B14F-4D97-AF65-F5344CB8AC3E}">
        <p14:creationId xmlns:p14="http://schemas.microsoft.com/office/powerpoint/2010/main" val="25550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Compatibility of components C1 and C2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 have common input variables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Cannot have common output variables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unique component responsible for values of any given variable</a:t>
            </a:r>
          </a:p>
          <a:p>
            <a:pPr marL="342900" indent="-342900">
              <a:spcBef>
                <a:spcPct val="20000"/>
              </a:spcBef>
              <a:buFont typeface="Wingdings" pitchFamily="2" charset="2"/>
              <a:buChar char="q"/>
              <a:defRPr/>
            </a:pPr>
            <a:r>
              <a:rPr lang="en-US" sz="2000" dirty="0" smtClean="0">
                <a:latin typeface="Comic Sans MS" pitchFamily="66" charset="0"/>
              </a:rPr>
              <a:t>Cannot have common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State variables can be implicitly renamed to avoid conflicts</a:t>
            </a:r>
          </a:p>
          <a:p>
            <a:pPr marL="342900" indent="-342900">
              <a:spcBef>
                <a:spcPct val="20000"/>
              </a:spcBef>
              <a:buFont typeface="Wingdings" pitchFamily="2" charset="2"/>
              <a:buChar char="q"/>
              <a:defRPr/>
            </a:pPr>
            <a:r>
              <a:rPr lang="en-US" sz="2000" dirty="0" smtClean="0">
                <a:latin typeface="Comic Sans MS" pitchFamily="66" charset="0"/>
              </a:rPr>
              <a:t>Input variable of one can be output of another, and vice versa</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639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16</a:t>
            </a:fld>
            <a:endParaRPr lang="en-US"/>
          </a:p>
        </p:txBody>
      </p:sp>
    </p:spTree>
    <p:extLst>
      <p:ext uri="{BB962C8B-B14F-4D97-AF65-F5344CB8AC3E}">
        <p14:creationId xmlns:p14="http://schemas.microsoft.com/office/powerpoint/2010/main" val="27714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Outputs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Output variables of Delay1 || Delay2 is {temp,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Note: By default, every output is available to outside world</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output </a:t>
            </a:r>
            <a:r>
              <a:rPr lang="en-US" sz="2000" dirty="0" err="1" smtClean="0">
                <a:latin typeface="Comic Sans MS" pitchFamily="66" charset="0"/>
              </a:rPr>
              <a:t>vars</a:t>
            </a:r>
            <a:r>
              <a:rPr lang="en-US" sz="2000" dirty="0" smtClean="0">
                <a:latin typeface="Comic Sans MS" pitchFamily="66" charset="0"/>
              </a:rPr>
              <a:t> O1 and C2 has output </a:t>
            </a:r>
            <a:r>
              <a:rPr lang="en-US" sz="2000" dirty="0" err="1" smtClean="0">
                <a:latin typeface="Comic Sans MS" pitchFamily="66" charset="0"/>
              </a:rPr>
              <a:t>vars</a:t>
            </a:r>
            <a:r>
              <a:rPr lang="en-US" sz="2000" dirty="0" smtClean="0">
                <a:latin typeface="Comic Sans MS" pitchFamily="66" charset="0"/>
              </a:rPr>
              <a:t> O2 then the product C1 || C2 has output </a:t>
            </a:r>
            <a:r>
              <a:rPr lang="en-US" sz="2000" dirty="0" err="1" smtClean="0">
                <a:latin typeface="Comic Sans MS" pitchFamily="66" charset="0"/>
              </a:rPr>
              <a:t>vars</a:t>
            </a:r>
            <a:r>
              <a:rPr lang="en-US" sz="2000" dirty="0" smtClean="0">
                <a:latin typeface="Comic Sans MS" pitchFamily="66" charset="0"/>
              </a:rPr>
              <a:t> O1 U O2 </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8389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69139"/>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741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17</a:t>
            </a:fld>
            <a:endParaRPr lang="en-US"/>
          </a:p>
        </p:txBody>
      </p:sp>
    </p:spTree>
    <p:extLst>
      <p:ext uri="{BB962C8B-B14F-4D97-AF65-F5344CB8AC3E}">
        <p14:creationId xmlns:p14="http://schemas.microsoft.com/office/powerpoint/2010/main" val="18282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5814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Input variables of Delay1 || Delay2 is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Even though temp is input of Delay2, it is not an input of product</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input </a:t>
            </a:r>
            <a:r>
              <a:rPr lang="en-US" sz="2000" dirty="0" err="1" smtClean="0">
                <a:latin typeface="Comic Sans MS" pitchFamily="66" charset="0"/>
              </a:rPr>
              <a:t>vars</a:t>
            </a:r>
            <a:r>
              <a:rPr lang="en-US" sz="2000" dirty="0" smtClean="0">
                <a:latin typeface="Comic Sans MS" pitchFamily="66" charset="0"/>
              </a:rPr>
              <a:t> I1 and C2 has input </a:t>
            </a:r>
            <a:r>
              <a:rPr lang="en-US" sz="2000" dirty="0" err="1" smtClean="0">
                <a:latin typeface="Comic Sans MS" pitchFamily="66" charset="0"/>
              </a:rPr>
              <a:t>vars</a:t>
            </a:r>
            <a:r>
              <a:rPr lang="en-US" sz="2000" dirty="0" smtClean="0">
                <a:latin typeface="Comic Sans MS" pitchFamily="66" charset="0"/>
              </a:rPr>
              <a:t> I2 then the product     C1 || C2 has input </a:t>
            </a:r>
            <a:r>
              <a:rPr lang="en-US" sz="2000" dirty="0" err="1" smtClean="0">
                <a:latin typeface="Comic Sans MS" pitchFamily="66" charset="0"/>
              </a:rPr>
              <a:t>vars</a:t>
            </a:r>
            <a:r>
              <a:rPr lang="en-US" sz="2000" dirty="0" smtClean="0">
                <a:latin typeface="Comic Sans MS" pitchFamily="66" charset="0"/>
              </a:rPr>
              <a:t> (I1 U I2) \ (O1 U O2)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variable is an input of the product if it is an input of one of the components, and not an output of the other</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700404" y="1908047"/>
            <a:ext cx="1841222" cy="795754"/>
            <a:chOff x="5219700" y="1828800"/>
            <a:chExt cx="1841222" cy="795754"/>
          </a:xfrm>
        </p:grpSpPr>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844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43" name="Straight Connector 42"/>
          <p:cNvCxnSpPr/>
          <p:nvPr/>
        </p:nvCxnSpPr>
        <p:spPr>
          <a:xfrm>
            <a:off x="4724400" y="22860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18</a:t>
            </a:fld>
            <a:endParaRPr lang="en-US"/>
          </a:p>
        </p:txBody>
      </p:sp>
    </p:spTree>
    <p:extLst>
      <p:ext uri="{BB962C8B-B14F-4D97-AF65-F5344CB8AC3E}">
        <p14:creationId xmlns:p14="http://schemas.microsoft.com/office/powerpoint/2010/main" val="166011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581400"/>
            <a:ext cx="8991600" cy="2362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State variables of Delay1 || Delay2 : {x1, x2}</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state </a:t>
            </a:r>
            <a:r>
              <a:rPr lang="en-US" sz="2000" dirty="0" err="1" smtClean="0">
                <a:latin typeface="Comic Sans MS" pitchFamily="66" charset="0"/>
              </a:rPr>
              <a:t>vars</a:t>
            </a:r>
            <a:r>
              <a:rPr lang="en-US" sz="2000" dirty="0" smtClean="0">
                <a:latin typeface="Comic Sans MS" pitchFamily="66" charset="0"/>
              </a:rPr>
              <a:t> S1 and C2 has state </a:t>
            </a:r>
            <a:r>
              <a:rPr lang="en-US" sz="2000" dirty="0" err="1" smtClean="0">
                <a:latin typeface="Comic Sans MS" pitchFamily="66" charset="0"/>
              </a:rPr>
              <a:t>vars</a:t>
            </a:r>
            <a:r>
              <a:rPr lang="en-US" sz="2000" dirty="0" smtClean="0">
                <a:latin typeface="Comic Sans MS" pitchFamily="66" charset="0"/>
              </a:rPr>
              <a:t> S2 then the product has state </a:t>
            </a:r>
            <a:r>
              <a:rPr lang="en-US" sz="2000" dirty="0" err="1" smtClean="0">
                <a:latin typeface="Comic Sans MS" pitchFamily="66" charset="0"/>
              </a:rPr>
              <a:t>vars</a:t>
            </a:r>
            <a:r>
              <a:rPr lang="en-US" sz="2000" dirty="0" smtClean="0">
                <a:latin typeface="Comic Sans MS" pitchFamily="66" charset="0"/>
              </a:rPr>
              <a:t> (S1 U </a:t>
            </a:r>
            <a:r>
              <a:rPr lang="en-US" sz="2000" dirty="0">
                <a:latin typeface="Comic Sans MS" pitchFamily="66" charset="0"/>
              </a:rPr>
              <a:t>S</a:t>
            </a:r>
            <a:r>
              <a:rPr lang="en-US" sz="2000" dirty="0" smtClean="0">
                <a:latin typeface="Comic Sans MS" pitchFamily="66" charset="0"/>
              </a:rPr>
              <a: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state of the product is a pair (s1, s2), where s1 is a state of C1 and s2 is a state of C2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If C1 has n1 states and C2 has n2 states then the product has (n1 x n2) states</a:t>
            </a: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2009816"/>
            <a:ext cx="1714669" cy="795754"/>
            <a:chOff x="5214807" y="1828800"/>
            <a:chExt cx="1714669" cy="795754"/>
          </a:xfrm>
        </p:grpSpPr>
        <p:cxnSp>
          <p:nvCxnSpPr>
            <p:cNvPr id="19" name="Straight Connector 18"/>
            <p:cNvCxnSpPr/>
            <p:nvPr/>
          </p:nvCxnSpPr>
          <p:spPr>
            <a:xfrm>
              <a:off x="5214807" y="2175793"/>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946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19</a:t>
            </a:fld>
            <a:endParaRPr lang="en-US"/>
          </a:p>
        </p:txBody>
      </p:sp>
    </p:spTree>
    <p:extLst>
      <p:ext uri="{BB962C8B-B14F-4D97-AF65-F5344CB8AC3E}">
        <p14:creationId xmlns:p14="http://schemas.microsoft.com/office/powerpoint/2010/main" val="36324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Finite-State Components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304800" y="1371600"/>
            <a:ext cx="4469785" cy="1371600"/>
            <a:chOff x="2438400" y="1143000"/>
            <a:chExt cx="4469785" cy="1371600"/>
          </a:xfrm>
        </p:grpSpPr>
        <p:sp>
          <p:nvSpPr>
            <p:cNvPr id="9" name="Rectangle 8"/>
            <p:cNvSpPr/>
            <p:nvPr/>
          </p:nvSpPr>
          <p:spPr>
            <a:xfrm>
              <a:off x="3352800" y="16002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436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3352800" y="19050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338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60198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647357" cy="338554"/>
            </a:xfrm>
            <a:prstGeom prst="rect">
              <a:avLst/>
            </a:prstGeom>
            <a:noFill/>
          </p:spPr>
          <p:txBody>
            <a:bodyPr wrap="none" rtlCol="0">
              <a:spAutoFit/>
            </a:bodyPr>
            <a:lstStyle/>
            <a:p>
              <a:r>
                <a:rPr lang="en-US" sz="1600" dirty="0" smtClean="0"/>
                <a:t>Delay</a:t>
              </a:r>
              <a:endParaRPr lang="en-US" sz="1600" dirty="0"/>
            </a:p>
          </p:txBody>
        </p:sp>
      </p:grpSp>
      <p:grpSp>
        <p:nvGrpSpPr>
          <p:cNvPr id="30"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finite-state if all its variables range over finite types</a:t>
            </a:r>
          </a:p>
          <a:p>
            <a:pPr marL="800100" lvl="1" indent="-342900">
              <a:spcBef>
                <a:spcPct val="20000"/>
              </a:spcBef>
              <a:buFont typeface="Wingdings" pitchFamily="2" charset="2"/>
              <a:buChar char="§"/>
            </a:pPr>
            <a:r>
              <a:rPr lang="en-US" sz="2000" dirty="0" smtClean="0">
                <a:latin typeface="Comic Sans MS" pitchFamily="66" charset="0"/>
              </a:rPr>
              <a:t>Finite types: </a:t>
            </a:r>
            <a:r>
              <a:rPr lang="en-US" sz="2000" dirty="0" err="1" smtClean="0">
                <a:latin typeface="Comic Sans MS" pitchFamily="66" charset="0"/>
              </a:rPr>
              <a:t>bool</a:t>
            </a:r>
            <a:r>
              <a:rPr lang="en-US" sz="2000" dirty="0" smtClean="0">
                <a:latin typeface="Comic Sans MS" pitchFamily="66" charset="0"/>
              </a:rPr>
              <a:t>, enumerated types (e.g. {on, off}), </a:t>
            </a:r>
            <a:r>
              <a:rPr lang="en-US" sz="2000" dirty="0" err="1" smtClean="0">
                <a:latin typeface="Comic Sans MS" pitchFamily="66" charset="0"/>
              </a:rPr>
              <a:t>int</a:t>
            </a:r>
            <a:r>
              <a:rPr lang="en-US" sz="2000" dirty="0" smtClean="0">
                <a:latin typeface="Comic Sans MS" pitchFamily="66" charset="0"/>
              </a:rPr>
              <a:t>[-5..5]</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finite-state,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5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Initial 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The initialization code </a:t>
            </a:r>
            <a:r>
              <a:rPr lang="en-US" sz="2000" dirty="0" err="1" smtClean="0">
                <a:latin typeface="Comic Sans MS" pitchFamily="66" charset="0"/>
              </a:rPr>
              <a:t>Init</a:t>
            </a:r>
            <a:r>
              <a:rPr lang="en-US" sz="2000" dirty="0" smtClean="0">
                <a:latin typeface="Comic Sans MS" pitchFamily="66" charset="0"/>
              </a:rPr>
              <a:t> for Delay1 || Delay2 is “x1:=0;x2:=0”</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Initial state is (0,0)</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initialization Init1 and C2 has initialization Init2 then the product C1 || C2 has initialization Init1; Init2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 does not matter</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 is the product of sets [Init1] x [Init2]</a:t>
            </a:r>
          </a:p>
          <a:p>
            <a:pPr lvl="1">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49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20</a:t>
            </a:fld>
            <a:endParaRPr lang="en-US"/>
          </a:p>
        </p:txBody>
      </p:sp>
    </p:spTree>
    <p:extLst>
      <p:ext uri="{BB962C8B-B14F-4D97-AF65-F5344CB8AC3E}">
        <p14:creationId xmlns:p14="http://schemas.microsoft.com/office/powerpoint/2010/main" val="108075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Reactions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342900" y="3962400"/>
            <a:ext cx="84582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Execution of Delay1 || Delay2 within a round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Environment provides input value for variable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“temp:=x1; x1:=in” of Delay1</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“out:=x2; x2:=temp” of Delay2</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cxnSp>
        <p:nvCxnSpPr>
          <p:cNvPr id="19" name="Straight Connector 18"/>
          <p:cNvCxnSpPr/>
          <p:nvPr/>
        </p:nvCxnSpPr>
        <p:spPr>
          <a:xfrm flipV="1">
            <a:off x="1676400" y="2286000"/>
            <a:ext cx="16764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52600" y="19812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1719393" y="2467016"/>
            <a:ext cx="1671676" cy="338554"/>
          </a:xfrm>
          <a:prstGeom prst="rect">
            <a:avLst/>
          </a:prstGeom>
          <a:noFill/>
        </p:spPr>
        <p:txBody>
          <a:bodyPr wrap="none" rtlCol="0">
            <a:spAutoFit/>
          </a:bodyPr>
          <a:lstStyle/>
          <a:p>
            <a:r>
              <a:rPr lang="en-US" sz="1600" dirty="0" smtClean="0"/>
              <a:t>temp:=x1 ; x1:= in</a:t>
            </a:r>
            <a:endParaRPr lang="en-US" sz="1600" dirty="0"/>
          </a:p>
        </p:txBody>
      </p:sp>
      <p:cxnSp>
        <p:nvCxnSpPr>
          <p:cNvPr id="23" name="Straight Connector 22"/>
          <p:cNvCxnSpPr/>
          <p:nvPr/>
        </p:nvCxnSpPr>
        <p:spPr>
          <a:xfrm flipV="1">
            <a:off x="4695511" y="2238162"/>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00404" y="1908047"/>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4738504" y="2365247"/>
            <a:ext cx="1803122" cy="338554"/>
          </a:xfrm>
          <a:prstGeom prst="rect">
            <a:avLst/>
          </a:prstGeom>
          <a:noFill/>
        </p:spPr>
        <p:txBody>
          <a:bodyPr wrap="none" rtlCol="0">
            <a:spAutoFit/>
          </a:bodyPr>
          <a:lstStyle/>
          <a:p>
            <a:r>
              <a:rPr lang="en-US" sz="1600" dirty="0" smtClean="0"/>
              <a:t>out:=x2 ; x2:= temp</a:t>
            </a:r>
            <a:endParaRPr lang="en-US" sz="1600" dirty="0"/>
          </a:p>
        </p:txBody>
      </p:sp>
      <p:cxnSp>
        <p:nvCxnSpPr>
          <p:cNvPr id="24" name="Straight Arrow Connector 23"/>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151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21</a:t>
            </a:fld>
            <a:endParaRPr lang="en-US"/>
          </a:p>
        </p:txBody>
      </p:sp>
    </p:spTree>
    <p:extLst>
      <p:ext uri="{BB962C8B-B14F-4D97-AF65-F5344CB8AC3E}">
        <p14:creationId xmlns:p14="http://schemas.microsoft.com/office/powerpoint/2010/main" val="3112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When some output of C1 is an input of C2, and some output of C2 is an input of C1, how do we order the executions of reaction descriptions React1 and React2?</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Should such composition be allowed at all?</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253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22</a:t>
            </a:fld>
            <a:endParaRPr lang="en-US"/>
          </a:p>
        </p:txBody>
      </p:sp>
    </p:spTree>
    <p:extLst>
      <p:ext uri="{BB962C8B-B14F-4D97-AF65-F5344CB8AC3E}">
        <p14:creationId xmlns:p14="http://schemas.microsoft.com/office/powerpoint/2010/main" val="2521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90500" y="3733800"/>
            <a:ext cx="87630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Relay, its output out “awaits” its input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Inverter, its output in “awaits” its input out</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product, cannot order the execution of the two</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presence of such cyclic dependency, composition is disallowed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Intuition: Combinational cycles should be avoided</a:t>
            </a:r>
          </a:p>
        </p:txBody>
      </p:sp>
      <p:sp>
        <p:nvSpPr>
          <p:cNvPr id="39" name="Rectangle 38"/>
          <p:cNvSpPr/>
          <p:nvPr/>
        </p:nvSpPr>
        <p:spPr>
          <a:xfrm>
            <a:off x="3322946" y="1364209"/>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669861"/>
            <a:ext cx="0" cy="11389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4" idx="3"/>
          </p:cNvCxnSpPr>
          <p:nvPr/>
        </p:nvCxnSpPr>
        <p:spPr>
          <a:xfrm flipH="1" flipV="1">
            <a:off x="4970201" y="2823665"/>
            <a:ext cx="763849" cy="11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29339" cy="338554"/>
          </a:xfrm>
          <a:prstGeom prst="rect">
            <a:avLst/>
          </a:prstGeom>
          <a:noFill/>
        </p:spPr>
        <p:txBody>
          <a:bodyPr wrap="none" rtlCol="0">
            <a:spAutoFit/>
          </a:bodyPr>
          <a:lstStyle/>
          <a:p>
            <a:r>
              <a:rPr lang="en-US" sz="1600" dirty="0" smtClean="0"/>
              <a:t>Relay</a:t>
            </a:r>
            <a:endParaRPr lang="en-US" sz="1600" dirty="0"/>
          </a:p>
        </p:txBody>
      </p:sp>
      <p:sp>
        <p:nvSpPr>
          <p:cNvPr id="23" name="TextBox 22"/>
          <p:cNvSpPr txBox="1"/>
          <p:nvPr/>
        </p:nvSpPr>
        <p:spPr>
          <a:xfrm>
            <a:off x="3686068" y="1500584"/>
            <a:ext cx="873957" cy="338554"/>
          </a:xfrm>
          <a:prstGeom prst="rect">
            <a:avLst/>
          </a:prstGeom>
          <a:noFill/>
        </p:spPr>
        <p:txBody>
          <a:bodyPr wrap="none" rtlCol="0">
            <a:spAutoFit/>
          </a:bodyPr>
          <a:lstStyle/>
          <a:p>
            <a:pPr algn="ctr"/>
            <a:r>
              <a:rPr lang="en-US" sz="1600" dirty="0" smtClean="0"/>
              <a:t>out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669861"/>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2096" y="2654388"/>
            <a:ext cx="1116011" cy="338554"/>
          </a:xfrm>
          <a:prstGeom prst="rect">
            <a:avLst/>
          </a:prstGeom>
          <a:noFill/>
        </p:spPr>
        <p:txBody>
          <a:bodyPr wrap="none" rtlCol="0">
            <a:spAutoFit/>
          </a:bodyPr>
          <a:lstStyle/>
          <a:p>
            <a:pPr algn="ctr"/>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grpSp>
        <p:nvGrpSpPr>
          <p:cNvPr id="20" name="Group 19"/>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356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23</a:t>
            </a:fld>
            <a:endParaRPr lang="en-US"/>
          </a:p>
        </p:txBody>
      </p:sp>
    </p:spTree>
    <p:extLst>
      <p:ext uri="{BB962C8B-B14F-4D97-AF65-F5344CB8AC3E}">
        <p14:creationId xmlns:p14="http://schemas.microsoft.com/office/powerpoint/2010/main" val="73955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082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Delay, possible to produce output without waiting for its input by executing the assignment “out :=x”</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Reaction code for product can be “out:=x; in := ~out; x :=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b="1" dirty="0" smtClean="0">
                <a:latin typeface="Comic Sans MS" pitchFamily="66" charset="0"/>
              </a:rPr>
              <a:t>Goal: Refine specification of reaction description so that “await” dependencies among output-input variables are easy to detect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Ordering of code-blocks during composition should then be easy</a:t>
            </a:r>
          </a:p>
        </p:txBody>
      </p:sp>
      <p:sp>
        <p:nvSpPr>
          <p:cNvPr id="39" name="Rectangle 38"/>
          <p:cNvSpPr/>
          <p:nvPr/>
        </p:nvSpPr>
        <p:spPr>
          <a:xfrm>
            <a:off x="3322946" y="1364209"/>
            <a:ext cx="1600200" cy="807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768138"/>
            <a:ext cx="0" cy="10406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53000" y="2819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47357" cy="338554"/>
          </a:xfrm>
          <a:prstGeom prst="rect">
            <a:avLst/>
          </a:prstGeom>
          <a:noFill/>
        </p:spPr>
        <p:txBody>
          <a:bodyPr wrap="none" rtlCol="0">
            <a:spAutoFit/>
          </a:bodyPr>
          <a:lstStyle/>
          <a:p>
            <a:r>
              <a:rPr lang="en-US" sz="1600" dirty="0" smtClean="0"/>
              <a:t>Delay</a:t>
            </a:r>
            <a:endParaRPr lang="en-US" sz="1600" dirty="0"/>
          </a:p>
        </p:txBody>
      </p:sp>
      <p:sp>
        <p:nvSpPr>
          <p:cNvPr id="23" name="TextBox 22"/>
          <p:cNvSpPr txBox="1"/>
          <p:nvPr/>
        </p:nvSpPr>
        <p:spPr>
          <a:xfrm>
            <a:off x="3387632" y="1768138"/>
            <a:ext cx="1354858" cy="338554"/>
          </a:xfrm>
          <a:prstGeom prst="rect">
            <a:avLst/>
          </a:prstGeom>
          <a:noFill/>
        </p:spPr>
        <p:txBody>
          <a:bodyPr wrap="none" rtlCol="0">
            <a:spAutoFit/>
          </a:bodyPr>
          <a:lstStyle/>
          <a:p>
            <a:r>
              <a:rPr lang="en-US" sz="1600" dirty="0"/>
              <a:t>o</a:t>
            </a:r>
            <a:r>
              <a:rPr lang="en-US" sz="1600" dirty="0" smtClean="0"/>
              <a:t>ut :=x; x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768138"/>
            <a:ext cx="81090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1526" y="2639502"/>
            <a:ext cx="1116011" cy="338554"/>
          </a:xfrm>
          <a:prstGeom prst="rect">
            <a:avLst/>
          </a:prstGeom>
          <a:noFill/>
        </p:spPr>
        <p:txBody>
          <a:bodyPr wrap="none" rtlCol="0">
            <a:spAutoFit/>
          </a:bodyPr>
          <a:lstStyle/>
          <a:p>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sp>
        <p:nvSpPr>
          <p:cNvPr id="20" name="TextBox 19"/>
          <p:cNvSpPr txBox="1"/>
          <p:nvPr/>
        </p:nvSpPr>
        <p:spPr>
          <a:xfrm>
            <a:off x="3344980" y="1364209"/>
            <a:ext cx="998991" cy="338554"/>
          </a:xfrm>
          <a:prstGeom prst="rect">
            <a:avLst/>
          </a:prstGeom>
          <a:noFill/>
        </p:spPr>
        <p:txBody>
          <a:bodyPr wrap="none" rtlCol="0">
            <a:spAutoFit/>
          </a:bodyPr>
          <a:lstStyle/>
          <a:p>
            <a:r>
              <a:rPr lang="en-US" sz="1600" dirty="0" err="1"/>
              <a:t>b</a:t>
            </a:r>
            <a:r>
              <a:rPr lang="en-US" sz="1600" dirty="0" err="1" smtClean="0"/>
              <a:t>ool</a:t>
            </a:r>
            <a:r>
              <a:rPr lang="en-US" sz="1600" dirty="0" smtClean="0"/>
              <a:t> x :=0</a:t>
            </a:r>
            <a:endParaRPr lang="en-US" sz="1600" dirty="0"/>
          </a:p>
        </p:txBody>
      </p:sp>
      <p:cxnSp>
        <p:nvCxnSpPr>
          <p:cNvPr id="12" name="Straight Connector 11"/>
          <p:cNvCxnSpPr/>
          <p:nvPr/>
        </p:nvCxnSpPr>
        <p:spPr>
          <a:xfrm>
            <a:off x="3344980" y="1671565"/>
            <a:ext cx="1608020" cy="4835"/>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4588"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24</a:t>
            </a:fld>
            <a:endParaRPr lang="en-US"/>
          </a:p>
        </p:txBody>
      </p:sp>
    </p:spTree>
    <p:extLst>
      <p:ext uri="{BB962C8B-B14F-4D97-AF65-F5344CB8AC3E}">
        <p14:creationId xmlns:p14="http://schemas.microsoft.com/office/powerpoint/2010/main" val="167804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Splitting Reaction code into Tasks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1990227" y="1215096"/>
            <a:ext cx="4879002" cy="1964322"/>
            <a:chOff x="2438400" y="1143000"/>
            <a:chExt cx="4879002" cy="1964322"/>
          </a:xfrm>
        </p:grpSpPr>
        <p:sp>
          <p:nvSpPr>
            <p:cNvPr id="9" name="Rectangle 8"/>
            <p:cNvSpPr/>
            <p:nvPr/>
          </p:nvSpPr>
          <p:spPr>
            <a:xfrm>
              <a:off x="3352800" y="1600199"/>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390492" y="239508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35376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935931"/>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3352800" y="1888123"/>
              <a:ext cx="303769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99465" y="2432682"/>
              <a:ext cx="761747" cy="338554"/>
            </a:xfrm>
            <a:prstGeom prst="rect">
              <a:avLst/>
            </a:prstGeom>
            <a:noFill/>
          </p:spPr>
          <p:txBody>
            <a:bodyPr wrap="none" rtlCol="0">
              <a:spAutoFit/>
            </a:bodyPr>
            <a:lstStyle/>
            <a:p>
              <a:pPr algn="ctr"/>
              <a:r>
                <a:rPr lang="en-US" sz="1600" dirty="0" smtClean="0"/>
                <a:t>out:=x </a:t>
              </a:r>
              <a:endParaRPr lang="en-US" sz="1600" dirty="0"/>
            </a:p>
          </p:txBody>
        </p:sp>
        <p:sp>
          <p:nvSpPr>
            <p:cNvPr id="16" name="TextBox 15"/>
            <p:cNvSpPr txBox="1"/>
            <p:nvPr/>
          </p:nvSpPr>
          <p:spPr>
            <a:xfrm>
              <a:off x="6429017" y="197471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1011239" cy="338554"/>
            </a:xfrm>
            <a:prstGeom prst="rect">
              <a:avLst/>
            </a:prstGeom>
            <a:noFill/>
          </p:spPr>
          <p:txBody>
            <a:bodyPr wrap="none" rtlCol="0">
              <a:spAutoFit/>
            </a:bodyPr>
            <a:lstStyle/>
            <a:p>
              <a:r>
                <a:rPr lang="en-US" sz="1600" dirty="0" err="1" smtClean="0"/>
                <a:t>SplitDelay</a:t>
              </a:r>
              <a:endParaRPr lang="en-US" sz="1600" dirty="0"/>
            </a:p>
          </p:txBody>
        </p:sp>
      </p:grpSp>
      <p:sp>
        <p:nvSpPr>
          <p:cNvPr id="42" name="Content Placeholder 3"/>
          <p:cNvSpPr txBox="1">
            <a:spLocks/>
          </p:cNvSpPr>
          <p:nvPr/>
        </p:nvSpPr>
        <p:spPr>
          <a:xfrm>
            <a:off x="134095" y="3581400"/>
            <a:ext cx="8610600"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A1 and A2 are tasks </a:t>
            </a:r>
            <a:r>
              <a:rPr lang="en-US" sz="2000" b="1" dirty="0" smtClean="0">
                <a:latin typeface="Comic Sans MS" pitchFamily="66" charset="0"/>
              </a:rPr>
              <a:t>(atomic blocks of code)</a:t>
            </a:r>
          </a:p>
          <a:p>
            <a:pPr marL="800100" lvl="1" indent="-342900">
              <a:spcBef>
                <a:spcPct val="20000"/>
              </a:spcBef>
              <a:buFont typeface="Wingdings" pitchFamily="2" charset="2"/>
              <a:buChar char="§"/>
            </a:pPr>
            <a:r>
              <a:rPr lang="en-US" sz="2000" dirty="0" smtClean="0">
                <a:latin typeface="Comic Sans MS" pitchFamily="66" charset="0"/>
              </a:rPr>
              <a:t>Each task specifies variables it reads and writes</a:t>
            </a:r>
          </a:p>
          <a:p>
            <a:pPr marL="800100" lvl="1" indent="-342900">
              <a:spcBef>
                <a:spcPct val="20000"/>
              </a:spcBef>
              <a:buFont typeface="Wingdings" pitchFamily="2" charset="2"/>
              <a:buChar char="§"/>
            </a:pPr>
            <a:r>
              <a:rPr lang="en-US" sz="2000" dirty="0" smtClean="0">
                <a:latin typeface="Comic Sans MS" pitchFamily="66" charset="0"/>
              </a:rPr>
              <a:t>A1 reads x and writes out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3" name="Content Placeholder 3"/>
          <p:cNvSpPr txBox="1">
            <a:spLocks/>
          </p:cNvSpPr>
          <p:nvPr/>
        </p:nvSpPr>
        <p:spPr>
          <a:xfrm>
            <a:off x="132958" y="4899819"/>
            <a:ext cx="8686800" cy="1242219"/>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 Graph: Vertices are tasks and edges denote precedence</a:t>
            </a:r>
          </a:p>
          <a:p>
            <a:pPr marL="800100" lvl="1" indent="-342900">
              <a:spcBef>
                <a:spcPct val="20000"/>
              </a:spcBef>
              <a:buFont typeface="Wingdings" panose="05000000000000000000" pitchFamily="2" charset="2"/>
              <a:buChar char="§"/>
              <a:defRP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A1</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&lt; A2 means that A1 should be executed before A2</a:t>
            </a:r>
          </a:p>
          <a:p>
            <a:pPr marL="800100" lvl="1" indent="-342900">
              <a:spcBef>
                <a:spcPct val="20000"/>
              </a:spcBef>
              <a:buFont typeface="Wingdings" panose="05000000000000000000" pitchFamily="2" charset="2"/>
              <a:buChar char="§"/>
              <a:defRPr/>
            </a:pPr>
            <a:r>
              <a:rPr lang="en-US" sz="2000" baseline="0" dirty="0" smtClean="0">
                <a:latin typeface="Comic Sans MS" pitchFamily="66" charset="0"/>
              </a:rPr>
              <a:t>Graph</a:t>
            </a:r>
            <a:r>
              <a:rPr lang="en-US" sz="2000" dirty="0" smtClean="0">
                <a:latin typeface="Comic Sans MS" pitchFamily="66" charset="0"/>
              </a:rPr>
              <a:t> should be acyclic</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225349" y="2046839"/>
            <a:ext cx="1140056" cy="338554"/>
          </a:xfrm>
          <a:prstGeom prst="rect">
            <a:avLst/>
          </a:prstGeom>
          <a:noFill/>
        </p:spPr>
        <p:txBody>
          <a:bodyPr wrap="none" rtlCol="0">
            <a:spAutoFit/>
          </a:bodyPr>
          <a:lstStyle/>
          <a:p>
            <a:r>
              <a:rPr lang="en-US" sz="1600" dirty="0" smtClean="0"/>
              <a:t>A1: x -&gt; out</a:t>
            </a:r>
            <a:endParaRPr lang="en-US" sz="1600" dirty="0"/>
          </a:p>
        </p:txBody>
      </p:sp>
      <p:sp>
        <p:nvSpPr>
          <p:cNvPr id="44" name="Rounded Rectangle 43"/>
          <p:cNvSpPr/>
          <p:nvPr/>
        </p:nvSpPr>
        <p:spPr>
          <a:xfrm>
            <a:off x="4724400" y="2362200"/>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768837" y="2027980"/>
            <a:ext cx="1008609" cy="338554"/>
          </a:xfrm>
          <a:prstGeom prst="rect">
            <a:avLst/>
          </a:prstGeom>
          <a:noFill/>
        </p:spPr>
        <p:txBody>
          <a:bodyPr wrap="none" rtlCol="0">
            <a:spAutoFit/>
          </a:bodyPr>
          <a:lstStyle/>
          <a:p>
            <a:r>
              <a:rPr lang="en-US" sz="1600" dirty="0" smtClean="0"/>
              <a:t>A2: in -&gt; x</a:t>
            </a:r>
            <a:endParaRPr lang="en-US" sz="1600" dirty="0"/>
          </a:p>
        </p:txBody>
      </p:sp>
      <p:sp>
        <p:nvSpPr>
          <p:cNvPr id="46" name="TextBox 45"/>
          <p:cNvSpPr txBox="1"/>
          <p:nvPr/>
        </p:nvSpPr>
        <p:spPr>
          <a:xfrm>
            <a:off x="4976425" y="2474875"/>
            <a:ext cx="630301" cy="338554"/>
          </a:xfrm>
          <a:prstGeom prst="rect">
            <a:avLst/>
          </a:prstGeom>
          <a:noFill/>
        </p:spPr>
        <p:txBody>
          <a:bodyPr wrap="none" rtlCol="0">
            <a:spAutoFit/>
          </a:bodyPr>
          <a:lstStyle/>
          <a:p>
            <a:pPr algn="ctr"/>
            <a:r>
              <a:rPr lang="en-US" sz="1600" dirty="0"/>
              <a:t>x</a:t>
            </a:r>
            <a:r>
              <a:rPr lang="en-US" sz="1600" dirty="0" smtClean="0"/>
              <a:t>:=in </a:t>
            </a:r>
            <a:endParaRPr lang="en-US" sz="1600" dirty="0"/>
          </a:p>
        </p:txBody>
      </p:sp>
      <p:cxnSp>
        <p:nvCxnSpPr>
          <p:cNvPr id="47" name="Straight Arrow Connector 46"/>
          <p:cNvCxnSpPr>
            <a:stCxn id="4" idx="3"/>
            <a:endCxn id="44" idx="1"/>
          </p:cNvCxnSpPr>
          <p:nvPr/>
        </p:nvCxnSpPr>
        <p:spPr>
          <a:xfrm flipV="1">
            <a:off x="4270828" y="2620960"/>
            <a:ext cx="453572" cy="231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4"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5612"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25</a:t>
            </a:fld>
            <a:endParaRPr lang="en-US"/>
          </a:p>
        </p:txBody>
      </p:sp>
    </p:spTree>
    <p:extLst>
      <p:ext uri="{BB962C8B-B14F-4D97-AF65-F5344CB8AC3E}">
        <p14:creationId xmlns:p14="http://schemas.microsoft.com/office/powerpoint/2010/main" val="34228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Example Task Graph</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920549" y="1642392"/>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70751" y="210903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06149" y="219725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6149" y="1779428"/>
            <a:ext cx="861133" cy="338554"/>
          </a:xfrm>
          <a:prstGeom prst="rect">
            <a:avLst/>
          </a:prstGeom>
          <a:noFill/>
        </p:spPr>
        <p:txBody>
          <a:bodyPr wrap="none" rtlCol="0">
            <a:spAutoFit/>
          </a:bodyPr>
          <a:lstStyle/>
          <a:p>
            <a:r>
              <a:rPr lang="en-US" sz="1600" dirty="0" err="1" smtClean="0"/>
              <a:t>bool</a:t>
            </a:r>
            <a:r>
              <a:rPr lang="en-US" sz="1600" dirty="0" smtClean="0"/>
              <a:t> in1</a:t>
            </a:r>
            <a:endParaRPr lang="en-US" sz="1600" dirty="0"/>
          </a:p>
        </p:txBody>
      </p:sp>
      <p:sp>
        <p:nvSpPr>
          <p:cNvPr id="15" name="TextBox 14"/>
          <p:cNvSpPr txBox="1"/>
          <p:nvPr/>
        </p:nvSpPr>
        <p:spPr>
          <a:xfrm>
            <a:off x="3277446" y="2474875"/>
            <a:ext cx="1035861" cy="338554"/>
          </a:xfrm>
          <a:prstGeom prst="rect">
            <a:avLst/>
          </a:prstGeom>
          <a:noFill/>
        </p:spPr>
        <p:txBody>
          <a:bodyPr wrap="none" rtlCol="0">
            <a:spAutoFit/>
          </a:bodyPr>
          <a:lstStyle/>
          <a:p>
            <a:r>
              <a:rPr lang="en-US" sz="1600" dirty="0" smtClean="0"/>
              <a:t>out1:=in1 </a:t>
            </a:r>
            <a:endParaRPr lang="en-US" sz="1600" dirty="0"/>
          </a:p>
        </p:txBody>
      </p:sp>
      <p:sp>
        <p:nvSpPr>
          <p:cNvPr id="16" name="TextBox 15"/>
          <p:cNvSpPr txBox="1"/>
          <p:nvPr/>
        </p:nvSpPr>
        <p:spPr>
          <a:xfrm>
            <a:off x="5996766" y="1689426"/>
            <a:ext cx="992579" cy="338554"/>
          </a:xfrm>
          <a:prstGeom prst="rect">
            <a:avLst/>
          </a:prstGeom>
          <a:noFill/>
        </p:spPr>
        <p:txBody>
          <a:bodyPr wrap="none" rtlCol="0">
            <a:spAutoFit/>
          </a:bodyPr>
          <a:lstStyle/>
          <a:p>
            <a:r>
              <a:rPr lang="en-US" sz="1600" dirty="0" err="1" smtClean="0"/>
              <a:t>bool</a:t>
            </a:r>
            <a:r>
              <a:rPr lang="en-US" sz="1600" dirty="0" smtClean="0"/>
              <a:t> out1</a:t>
            </a:r>
            <a:endParaRPr lang="en-US" sz="1600" dirty="0"/>
          </a:p>
        </p:txBody>
      </p:sp>
      <p:sp>
        <p:nvSpPr>
          <p:cNvPr id="33" name="TextBox 32"/>
          <p:cNvSpPr txBox="1"/>
          <p:nvPr/>
        </p:nvSpPr>
        <p:spPr>
          <a:xfrm>
            <a:off x="2920549" y="1185193"/>
            <a:ext cx="1236236" cy="338554"/>
          </a:xfrm>
          <a:prstGeom prst="rect">
            <a:avLst/>
          </a:prstGeom>
          <a:noFill/>
        </p:spPr>
        <p:txBody>
          <a:bodyPr wrap="none" rtlCol="0">
            <a:spAutoFit/>
          </a:bodyPr>
          <a:lstStyle/>
          <a:p>
            <a:r>
              <a:rPr lang="en-US" sz="1600" dirty="0" err="1" smtClean="0"/>
              <a:t>ParallelRelay</a:t>
            </a:r>
            <a:endParaRPr lang="en-US" sz="1600" dirty="0"/>
          </a:p>
        </p:txBody>
      </p:sp>
      <p:sp>
        <p:nvSpPr>
          <p:cNvPr id="42" name="Content Placeholder 3"/>
          <p:cNvSpPr txBox="1">
            <a:spLocks/>
          </p:cNvSpPr>
          <p:nvPr/>
        </p:nvSpPr>
        <p:spPr>
          <a:xfrm>
            <a:off x="134094" y="4305300"/>
            <a:ext cx="8933705"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Tasks A1 and A2 are unordered</a:t>
            </a:r>
          </a:p>
          <a:p>
            <a:pPr marL="800100" lvl="1" indent="-342900">
              <a:spcBef>
                <a:spcPct val="20000"/>
              </a:spcBef>
              <a:buFont typeface="Wingdings" pitchFamily="2" charset="2"/>
              <a:buChar char="§"/>
            </a:pPr>
            <a:r>
              <a:rPr lang="en-US" sz="2000" dirty="0" smtClean="0">
                <a:latin typeface="Comic Sans MS" pitchFamily="66" charset="0"/>
              </a:rPr>
              <a:t>Possible “schedules” (linear ordering of tasks): A1, A2 and A2, A1</a:t>
            </a:r>
          </a:p>
          <a:p>
            <a:pPr marL="800100" lvl="1" indent="-342900">
              <a:spcBef>
                <a:spcPct val="20000"/>
              </a:spcBef>
              <a:buFont typeface="Wingdings" pitchFamily="2" charset="2"/>
              <a:buChar char="§"/>
            </a:pPr>
            <a:r>
              <a:rPr lang="en-US" sz="2000" noProof="0" dirty="0" smtClean="0">
                <a:latin typeface="Comic Sans MS" pitchFamily="66" charset="0"/>
              </a:rPr>
              <a:t>All consistent schedules give the same result</a:t>
            </a:r>
          </a:p>
          <a:p>
            <a:pPr marL="342900" indent="-342900">
              <a:spcBef>
                <a:spcPct val="20000"/>
              </a:spcBef>
              <a:buFont typeface="Wingdings" panose="05000000000000000000" pitchFamily="2" charset="2"/>
              <a:buChar char="q"/>
            </a:pPr>
            <a:r>
              <a:rPr lang="en-US" sz="2000" dirty="0" smtClean="0">
                <a:latin typeface="Comic Sans MS" pitchFamily="66" charset="0"/>
              </a:rPr>
              <a:t>I/O await dependencies: out1 awaits in1, out2 awaits in2</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088291" y="2027980"/>
            <a:ext cx="1414170" cy="338554"/>
          </a:xfrm>
          <a:prstGeom prst="rect">
            <a:avLst/>
          </a:prstGeom>
          <a:noFill/>
        </p:spPr>
        <p:txBody>
          <a:bodyPr wrap="none" rtlCol="0">
            <a:spAutoFit/>
          </a:bodyPr>
          <a:lstStyle/>
          <a:p>
            <a:r>
              <a:rPr lang="en-US" sz="1600" dirty="0" smtClean="0"/>
              <a:t>A1: in1 -&gt; out1</a:t>
            </a:r>
            <a:endParaRPr lang="en-US" sz="1600" dirty="0"/>
          </a:p>
        </p:txBody>
      </p:sp>
      <p:sp>
        <p:nvSpPr>
          <p:cNvPr id="44" name="Rounded Rectangle 43"/>
          <p:cNvSpPr/>
          <p:nvPr/>
        </p:nvSpPr>
        <p:spPr>
          <a:xfrm>
            <a:off x="4768837" y="2366534"/>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592964" y="2027980"/>
            <a:ext cx="1414170" cy="338554"/>
          </a:xfrm>
          <a:prstGeom prst="rect">
            <a:avLst/>
          </a:prstGeom>
          <a:noFill/>
        </p:spPr>
        <p:txBody>
          <a:bodyPr wrap="none" rtlCol="0">
            <a:spAutoFit/>
          </a:bodyPr>
          <a:lstStyle/>
          <a:p>
            <a:r>
              <a:rPr lang="en-US" sz="1600" dirty="0" smtClean="0"/>
              <a:t>A2: in2 -&gt; out2</a:t>
            </a:r>
            <a:endParaRPr lang="en-US" sz="1600" dirty="0"/>
          </a:p>
        </p:txBody>
      </p:sp>
      <p:sp>
        <p:nvSpPr>
          <p:cNvPr id="46" name="TextBox 45"/>
          <p:cNvSpPr txBox="1"/>
          <p:nvPr/>
        </p:nvSpPr>
        <p:spPr>
          <a:xfrm>
            <a:off x="4755210" y="2447693"/>
            <a:ext cx="1035861" cy="338554"/>
          </a:xfrm>
          <a:prstGeom prst="rect">
            <a:avLst/>
          </a:prstGeom>
          <a:noFill/>
        </p:spPr>
        <p:txBody>
          <a:bodyPr wrap="none" rtlCol="0">
            <a:spAutoFit/>
          </a:bodyPr>
          <a:lstStyle/>
          <a:p>
            <a:r>
              <a:rPr lang="en-US" sz="1600" dirty="0"/>
              <a:t>o</a:t>
            </a:r>
            <a:r>
              <a:rPr lang="en-US" sz="1600" dirty="0" smtClean="0"/>
              <a:t>ut2:=in2 </a:t>
            </a:r>
            <a:endParaRPr lang="en-US" sz="1600" dirty="0"/>
          </a:p>
        </p:txBody>
      </p:sp>
      <p:cxnSp>
        <p:nvCxnSpPr>
          <p:cNvPr id="23" name="Straight Arrow Connector 22"/>
          <p:cNvCxnSpPr/>
          <p:nvPr/>
        </p:nvCxnSpPr>
        <p:spPr>
          <a:xfrm>
            <a:off x="2029485" y="2898175"/>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29485" y="2480346"/>
            <a:ext cx="861133" cy="338554"/>
          </a:xfrm>
          <a:prstGeom prst="rect">
            <a:avLst/>
          </a:prstGeom>
          <a:noFill/>
        </p:spPr>
        <p:txBody>
          <a:bodyPr wrap="none" rtlCol="0">
            <a:spAutoFit/>
          </a:bodyPr>
          <a:lstStyle/>
          <a:p>
            <a:r>
              <a:rPr lang="en-US" sz="1600" dirty="0" err="1" smtClean="0"/>
              <a:t>bool</a:t>
            </a:r>
            <a:r>
              <a:rPr lang="en-US" sz="1600" dirty="0" smtClean="0"/>
              <a:t> in2</a:t>
            </a:r>
            <a:endParaRPr lang="en-US" sz="1600" dirty="0"/>
          </a:p>
        </p:txBody>
      </p:sp>
      <p:cxnSp>
        <p:nvCxnSpPr>
          <p:cNvPr id="25" name="Straight Arrow Connector 24"/>
          <p:cNvCxnSpPr/>
          <p:nvPr/>
        </p:nvCxnSpPr>
        <p:spPr>
          <a:xfrm>
            <a:off x="5981119" y="28189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07134" y="2399289"/>
            <a:ext cx="992579" cy="338554"/>
          </a:xfrm>
          <a:prstGeom prst="rect">
            <a:avLst/>
          </a:prstGeom>
          <a:noFill/>
        </p:spPr>
        <p:txBody>
          <a:bodyPr wrap="none" rtlCol="0">
            <a:spAutoFit/>
          </a:bodyPr>
          <a:lstStyle/>
          <a:p>
            <a:r>
              <a:rPr lang="en-US" sz="1600" dirty="0" err="1" smtClean="0"/>
              <a:t>bool</a:t>
            </a:r>
            <a:r>
              <a:rPr lang="en-US" sz="1600" dirty="0" smtClean="0"/>
              <a:t> out2</a:t>
            </a:r>
            <a:endParaRPr lang="en-US" sz="1600" dirty="0"/>
          </a:p>
        </p:txBody>
      </p:sp>
      <p:grpSp>
        <p:nvGrpSpPr>
          <p:cNvPr id="22" name="Group 21"/>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663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26</a:t>
            </a:fld>
            <a:endParaRPr lang="en-US"/>
          </a:p>
        </p:txBody>
      </p:sp>
    </p:spTree>
    <p:extLst>
      <p:ext uri="{BB962C8B-B14F-4D97-AF65-F5344CB8AC3E}">
        <p14:creationId xmlns:p14="http://schemas.microsoft.com/office/powerpoint/2010/main" val="33261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Puzzle</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Explain the reasoning of the kids.</a:t>
            </a:r>
          </a:p>
        </p:txBody>
      </p:sp>
      <p:grpSp>
        <p:nvGrpSpPr>
          <p:cNvPr id="1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8683"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27</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Mealy Machines (for Finite-state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334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28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8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2743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48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048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5410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2743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64" name="Group 63"/>
          <p:cNvGrpSpPr/>
          <p:nvPr/>
        </p:nvGrpSpPr>
        <p:grpSpPr>
          <a:xfrm>
            <a:off x="2209800" y="3276600"/>
            <a:ext cx="3276600" cy="1557754"/>
            <a:chOff x="2209800" y="3276600"/>
            <a:chExt cx="3276600" cy="1557754"/>
          </a:xfrm>
        </p:grpSpPr>
        <p:cxnSp>
          <p:nvCxnSpPr>
            <p:cNvPr id="28" name="Straight Arrow Connector 27"/>
            <p:cNvCxnSpPr/>
            <p:nvPr/>
          </p:nvCxnSpPr>
          <p:spPr>
            <a:xfrm>
              <a:off x="3505200" y="4114800"/>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9" name="Group 14"/>
            <p:cNvGrpSpPr/>
            <p:nvPr/>
          </p:nvGrpSpPr>
          <p:grpSpPr>
            <a:xfrm>
              <a:off x="2743200" y="3962400"/>
              <a:ext cx="838200" cy="762000"/>
              <a:chOff x="2057400" y="2819400"/>
              <a:chExt cx="838200" cy="762000"/>
            </a:xfrm>
          </p:grpSpPr>
          <p:sp>
            <p:nvSpPr>
              <p:cNvPr id="59" name="Oval 58"/>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286000" y="3048000"/>
                <a:ext cx="304800" cy="369332"/>
              </a:xfrm>
              <a:prstGeom prst="rect">
                <a:avLst/>
              </a:prstGeom>
              <a:noFill/>
            </p:spPr>
            <p:txBody>
              <a:bodyPr wrap="square" rtlCol="0">
                <a:spAutoFit/>
              </a:bodyPr>
              <a:lstStyle/>
              <a:p>
                <a:r>
                  <a:rPr lang="en-US" dirty="0" smtClean="0"/>
                  <a:t>0</a:t>
                </a:r>
                <a:endParaRPr lang="en-US" dirty="0"/>
              </a:p>
            </p:txBody>
          </p:sp>
        </p:grpSp>
        <p:grpSp>
          <p:nvGrpSpPr>
            <p:cNvPr id="30" name="Group 15"/>
            <p:cNvGrpSpPr/>
            <p:nvPr/>
          </p:nvGrpSpPr>
          <p:grpSpPr>
            <a:xfrm>
              <a:off x="4648200" y="3962400"/>
              <a:ext cx="838200" cy="762000"/>
              <a:chOff x="762000" y="2819400"/>
              <a:chExt cx="838200" cy="762000"/>
            </a:xfrm>
          </p:grpSpPr>
          <p:sp>
            <p:nvSpPr>
              <p:cNvPr id="57" name="Oval 56"/>
              <p:cNvSpPr/>
              <p:nvPr/>
            </p:nvSpPr>
            <p:spPr>
              <a:xfrm>
                <a:off x="7620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990600" y="3048000"/>
                <a:ext cx="304800" cy="369332"/>
              </a:xfrm>
              <a:prstGeom prst="rect">
                <a:avLst/>
              </a:prstGeom>
              <a:noFill/>
            </p:spPr>
            <p:txBody>
              <a:bodyPr wrap="square" rtlCol="0">
                <a:spAutoFit/>
              </a:bodyPr>
              <a:lstStyle/>
              <a:p>
                <a:r>
                  <a:rPr lang="en-US" dirty="0" smtClean="0"/>
                  <a:t>1</a:t>
                </a:r>
                <a:endParaRPr lang="en-US" dirty="0"/>
              </a:p>
            </p:txBody>
          </p:sp>
        </p:grpSp>
        <p:cxnSp>
          <p:nvCxnSpPr>
            <p:cNvPr id="41" name="Straight Arrow Connector 40"/>
            <p:cNvCxnSpPr/>
            <p:nvPr/>
          </p:nvCxnSpPr>
          <p:spPr>
            <a:xfrm flipH="1">
              <a:off x="3505200" y="44958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3" name="Group 41"/>
            <p:cNvGrpSpPr/>
            <p:nvPr/>
          </p:nvGrpSpPr>
          <p:grpSpPr>
            <a:xfrm>
              <a:off x="2895600" y="36576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44" name="Group 42"/>
            <p:cNvGrpSpPr/>
            <p:nvPr/>
          </p:nvGrpSpPr>
          <p:grpSpPr>
            <a:xfrm>
              <a:off x="4724400" y="36576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209800" y="43434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895600" y="3276600"/>
              <a:ext cx="564578" cy="338554"/>
            </a:xfrm>
            <a:prstGeom prst="rect">
              <a:avLst/>
            </a:prstGeom>
            <a:noFill/>
          </p:spPr>
          <p:txBody>
            <a:bodyPr wrap="none" rtlCol="0">
              <a:spAutoFit/>
            </a:bodyPr>
            <a:lstStyle/>
            <a:p>
              <a:r>
                <a:rPr lang="en-US" sz="1600" dirty="0" smtClean="0"/>
                <a:t>0 / 0</a:t>
              </a:r>
              <a:endParaRPr lang="en-US" sz="1600" dirty="0"/>
            </a:p>
          </p:txBody>
        </p:sp>
        <p:sp>
          <p:nvSpPr>
            <p:cNvPr id="48" name="TextBox 47"/>
            <p:cNvSpPr txBox="1"/>
            <p:nvPr/>
          </p:nvSpPr>
          <p:spPr>
            <a:xfrm>
              <a:off x="3886200" y="3733800"/>
              <a:ext cx="564578" cy="338554"/>
            </a:xfrm>
            <a:prstGeom prst="rect">
              <a:avLst/>
            </a:prstGeom>
            <a:noFill/>
          </p:spPr>
          <p:txBody>
            <a:bodyPr wrap="none" rtlCol="0">
              <a:spAutoFit/>
            </a:bodyPr>
            <a:lstStyle/>
            <a:p>
              <a:r>
                <a:rPr lang="en-US" sz="1600" dirty="0" smtClean="0"/>
                <a:t>1 / 0</a:t>
              </a:r>
              <a:endParaRPr lang="en-US" sz="1600" dirty="0"/>
            </a:p>
          </p:txBody>
        </p:sp>
        <p:sp>
          <p:nvSpPr>
            <p:cNvPr id="49" name="TextBox 48"/>
            <p:cNvSpPr txBox="1"/>
            <p:nvPr/>
          </p:nvSpPr>
          <p:spPr>
            <a:xfrm>
              <a:off x="4724400" y="3276600"/>
              <a:ext cx="564578" cy="338554"/>
            </a:xfrm>
            <a:prstGeom prst="rect">
              <a:avLst/>
            </a:prstGeom>
            <a:noFill/>
          </p:spPr>
          <p:txBody>
            <a:bodyPr wrap="none" rtlCol="0">
              <a:spAutoFit/>
            </a:bodyPr>
            <a:lstStyle/>
            <a:p>
              <a:r>
                <a:rPr lang="en-US" sz="1600" dirty="0" smtClean="0"/>
                <a:t>1 / 1</a:t>
              </a:r>
            </a:p>
          </p:txBody>
        </p:sp>
        <p:sp>
          <p:nvSpPr>
            <p:cNvPr id="50" name="TextBox 49"/>
            <p:cNvSpPr txBox="1"/>
            <p:nvPr/>
          </p:nvSpPr>
          <p:spPr>
            <a:xfrm>
              <a:off x="3810000" y="4495800"/>
              <a:ext cx="564578" cy="338554"/>
            </a:xfrm>
            <a:prstGeom prst="rect">
              <a:avLst/>
            </a:prstGeom>
            <a:noFill/>
          </p:spPr>
          <p:txBody>
            <a:bodyPr wrap="none" rtlCol="0">
              <a:spAutoFit/>
            </a:bodyPr>
            <a:lstStyle/>
            <a:p>
              <a:r>
                <a:rPr lang="en-US" sz="1600" dirty="0" smtClean="0"/>
                <a:t>0 / 1</a:t>
              </a:r>
            </a:p>
          </p:txBody>
        </p:sp>
      </p:grpSp>
      <p:sp>
        <p:nvSpPr>
          <p:cNvPr id="65" name="Content Placeholder 3"/>
          <p:cNvSpPr txBox="1">
            <a:spLocks/>
          </p:cNvSpPr>
          <p:nvPr/>
        </p:nvSpPr>
        <p:spPr>
          <a:xfrm>
            <a:off x="228600" y="5257800"/>
            <a:ext cx="8686800" cy="685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Finite-state components are amenable to exact, algorithmic analysis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308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Is it finite-state?</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3810000" y="2667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5800" y="1447800"/>
            <a:ext cx="1586203" cy="338554"/>
          </a:xfrm>
          <a:prstGeom prst="rect">
            <a:avLst/>
          </a:prstGeom>
          <a:noFill/>
        </p:spPr>
        <p:txBody>
          <a:bodyPr wrap="none" rtlCol="0">
            <a:spAutoFit/>
          </a:bodyPr>
          <a:lstStyle/>
          <a:p>
            <a:r>
              <a:rPr lang="en-US" sz="1600" dirty="0" smtClean="0"/>
              <a:t>Input: </a:t>
            </a:r>
            <a:r>
              <a:rPr lang="en-US" sz="1600" dirty="0" err="1" smtClean="0"/>
              <a:t>bool</a:t>
            </a:r>
            <a:r>
              <a:rPr lang="en-US" sz="1600" dirty="0" smtClean="0"/>
              <a:t> press</a:t>
            </a:r>
            <a:endParaRPr lang="en-US" sz="1600" dirty="0"/>
          </a:p>
        </p:txBody>
      </p:sp>
      <p:grpSp>
        <p:nvGrpSpPr>
          <p:cNvPr id="3" name="Group 14"/>
          <p:cNvGrpSpPr/>
          <p:nvPr/>
        </p:nvGrpSpPr>
        <p:grpSpPr>
          <a:xfrm>
            <a:off x="3048000" y="2514600"/>
            <a:ext cx="838200" cy="762000"/>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09800" y="2971800"/>
              <a:ext cx="533400" cy="369332"/>
            </a:xfrm>
            <a:prstGeom prst="rect">
              <a:avLst/>
            </a:prstGeom>
            <a:noFill/>
          </p:spPr>
          <p:txBody>
            <a:bodyPr wrap="square" rtlCol="0">
              <a:spAutoFit/>
            </a:bodyPr>
            <a:lstStyle/>
            <a:p>
              <a:r>
                <a:rPr lang="en-US" dirty="0" smtClean="0"/>
                <a:t>off</a:t>
              </a:r>
              <a:endParaRPr lang="en-US" dirty="0"/>
            </a:p>
          </p:txBody>
        </p:sp>
      </p:grpSp>
      <p:grpSp>
        <p:nvGrpSpPr>
          <p:cNvPr id="4" name="Group 15"/>
          <p:cNvGrpSpPr/>
          <p:nvPr/>
        </p:nvGrpSpPr>
        <p:grpSpPr>
          <a:xfrm>
            <a:off x="6248400" y="2514600"/>
            <a:ext cx="838200" cy="762000"/>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09800" y="2971800"/>
              <a:ext cx="533400" cy="369332"/>
            </a:xfrm>
            <a:prstGeom prst="rect">
              <a:avLst/>
            </a:prstGeom>
            <a:noFill/>
          </p:spPr>
          <p:txBody>
            <a:bodyPr wrap="square" rtlCol="0">
              <a:spAutoFit/>
            </a:bodyPr>
            <a:lstStyle/>
            <a:p>
              <a:r>
                <a:rPr lang="en-US" dirty="0" smtClean="0"/>
                <a:t>on</a:t>
              </a:r>
              <a:endParaRPr lang="en-US" dirty="0"/>
            </a:p>
          </p:txBody>
        </p:sp>
      </p:grpSp>
      <p:cxnSp>
        <p:nvCxnSpPr>
          <p:cNvPr id="20" name="Straight Arrow Connector 19"/>
          <p:cNvCxnSpPr/>
          <p:nvPr/>
        </p:nvCxnSpPr>
        <p:spPr>
          <a:xfrm flipH="1" flipV="1">
            <a:off x="3810000" y="3048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3200400" y="2209800"/>
            <a:ext cx="533400" cy="304800"/>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6400800" y="2209800"/>
            <a:ext cx="533400" cy="304800"/>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057400" y="2514600"/>
            <a:ext cx="801501" cy="338554"/>
          </a:xfrm>
          <a:prstGeom prst="rect">
            <a:avLst/>
          </a:prstGeom>
          <a:noFill/>
        </p:spPr>
        <p:txBody>
          <a:bodyPr wrap="none" rtlCol="0">
            <a:spAutoFit/>
          </a:bodyPr>
          <a:lstStyle/>
          <a:p>
            <a:r>
              <a:rPr lang="en-US" sz="1600" dirty="0" err="1" smtClean="0"/>
              <a:t>int</a:t>
            </a:r>
            <a:r>
              <a:rPr lang="en-US" sz="1600" dirty="0" smtClean="0"/>
              <a:t> x:=0</a:t>
            </a:r>
            <a:endParaRPr lang="en-US" sz="1600" dirty="0"/>
          </a:p>
        </p:txBody>
      </p:sp>
      <p:cxnSp>
        <p:nvCxnSpPr>
          <p:cNvPr id="48" name="Straight Arrow Connector 47"/>
          <p:cNvCxnSpPr/>
          <p:nvPr/>
        </p:nvCxnSpPr>
        <p:spPr>
          <a:xfrm>
            <a:off x="2514600" y="2895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971800" y="1828800"/>
            <a:ext cx="1097288" cy="338554"/>
          </a:xfrm>
          <a:prstGeom prst="rect">
            <a:avLst/>
          </a:prstGeom>
          <a:noFill/>
        </p:spPr>
        <p:txBody>
          <a:bodyPr wrap="none" rtlCol="0">
            <a:spAutoFit/>
          </a:bodyPr>
          <a:lstStyle/>
          <a:p>
            <a:r>
              <a:rPr lang="en-US" sz="1600" dirty="0" smtClean="0"/>
              <a:t>(press=0) ?</a:t>
            </a:r>
            <a:endParaRPr lang="en-US" sz="1600" dirty="0"/>
          </a:p>
        </p:txBody>
      </p:sp>
      <p:sp>
        <p:nvSpPr>
          <p:cNvPr id="51" name="TextBox 50"/>
          <p:cNvSpPr txBox="1"/>
          <p:nvPr/>
        </p:nvSpPr>
        <p:spPr>
          <a:xfrm>
            <a:off x="4419600" y="2286000"/>
            <a:ext cx="1097288" cy="338554"/>
          </a:xfrm>
          <a:prstGeom prst="rect">
            <a:avLst/>
          </a:prstGeom>
          <a:noFill/>
        </p:spPr>
        <p:txBody>
          <a:bodyPr wrap="none" rtlCol="0">
            <a:spAutoFit/>
          </a:bodyPr>
          <a:lstStyle/>
          <a:p>
            <a:r>
              <a:rPr lang="en-US" sz="1600" dirty="0" smtClean="0"/>
              <a:t>(press=1) ?</a:t>
            </a:r>
            <a:endParaRPr lang="en-US" sz="1600" dirty="0"/>
          </a:p>
        </p:txBody>
      </p:sp>
      <p:sp>
        <p:nvSpPr>
          <p:cNvPr id="52" name="TextBox 51"/>
          <p:cNvSpPr txBox="1"/>
          <p:nvPr/>
        </p:nvSpPr>
        <p:spPr>
          <a:xfrm>
            <a:off x="6019800" y="1524000"/>
            <a:ext cx="1895071" cy="584775"/>
          </a:xfrm>
          <a:prstGeom prst="rect">
            <a:avLst/>
          </a:prstGeom>
          <a:noFill/>
        </p:spPr>
        <p:txBody>
          <a:bodyPr wrap="none" rtlCol="0">
            <a:spAutoFit/>
          </a:bodyPr>
          <a:lstStyle/>
          <a:p>
            <a:r>
              <a:rPr lang="en-US" sz="1600" dirty="0" smtClean="0"/>
              <a:t>(press=0 &amp; x&lt;10)</a:t>
            </a:r>
          </a:p>
          <a:p>
            <a:r>
              <a:rPr lang="en-US" sz="1600" dirty="0" smtClean="0">
                <a:sym typeface="Wingdings" pitchFamily="2" charset="2"/>
              </a:rPr>
              <a:t>	 x:=x+1</a:t>
            </a:r>
            <a:endParaRPr lang="en-US" sz="1600" dirty="0"/>
          </a:p>
        </p:txBody>
      </p:sp>
      <p:sp>
        <p:nvSpPr>
          <p:cNvPr id="53" name="TextBox 52"/>
          <p:cNvSpPr txBox="1"/>
          <p:nvPr/>
        </p:nvSpPr>
        <p:spPr>
          <a:xfrm>
            <a:off x="4267200" y="3200400"/>
            <a:ext cx="1692002" cy="584775"/>
          </a:xfrm>
          <a:prstGeom prst="rect">
            <a:avLst/>
          </a:prstGeom>
          <a:noFill/>
        </p:spPr>
        <p:txBody>
          <a:bodyPr wrap="none" rtlCol="0">
            <a:spAutoFit/>
          </a:bodyPr>
          <a:lstStyle/>
          <a:p>
            <a:r>
              <a:rPr lang="en-US" sz="1600" dirty="0" smtClean="0"/>
              <a:t>(press=1 | x&gt;=10) </a:t>
            </a:r>
          </a:p>
          <a:p>
            <a:r>
              <a:rPr lang="en-US" sz="1600" dirty="0" smtClean="0">
                <a:sym typeface="Wingdings" pitchFamily="2" charset="2"/>
              </a:rPr>
              <a:t> 	 x:=0</a:t>
            </a:r>
            <a:endParaRPr lang="en-US" sz="1600" dirty="0"/>
          </a:p>
        </p:txBody>
      </p:sp>
      <p:grpSp>
        <p:nvGrpSpPr>
          <p:cNvPr id="28" name="Group 27"/>
          <p:cNvGrpSpPr/>
          <p:nvPr/>
        </p:nvGrpSpPr>
        <p:grpSpPr>
          <a:xfrm>
            <a:off x="0" y="6142038"/>
            <a:ext cx="9144000" cy="715962"/>
            <a:chOff x="0" y="6142038"/>
            <a:chExt cx="9144000" cy="715962"/>
          </a:xfrm>
        </p:grpSpPr>
        <p:pic>
          <p:nvPicPr>
            <p:cNvPr id="2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0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 name="TextBox 33"/>
          <p:cNvSpPr txBox="1"/>
          <p:nvPr/>
        </p:nvSpPr>
        <p:spPr>
          <a:xfrm>
            <a:off x="1600200" y="2971800"/>
            <a:ext cx="1336904" cy="338554"/>
          </a:xfrm>
          <a:prstGeom prst="rect">
            <a:avLst/>
          </a:prstGeom>
          <a:noFill/>
        </p:spPr>
        <p:txBody>
          <a:bodyPr wrap="none" rtlCol="0">
            <a:spAutoFit/>
          </a:bodyPr>
          <a:lstStyle/>
          <a:p>
            <a:r>
              <a:rPr lang="en-US" sz="1600" dirty="0" err="1" smtClean="0"/>
              <a:t>int</a:t>
            </a:r>
            <a:r>
              <a:rPr lang="en-US" sz="1600" dirty="0" smtClean="0"/>
              <a:t>[0,10]  x:=0</a:t>
            </a:r>
            <a:endParaRPr lang="en-US" sz="1600" dirty="0"/>
          </a:p>
        </p:txBody>
      </p:sp>
      <p:cxnSp>
        <p:nvCxnSpPr>
          <p:cNvPr id="36" name="Straight Connector 35"/>
          <p:cNvCxnSpPr/>
          <p:nvPr/>
        </p:nvCxnSpPr>
        <p:spPr>
          <a:xfrm>
            <a:off x="1828800" y="2667000"/>
            <a:ext cx="106680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CBD3AB53-4A3B-4B78-AFD2-1A2EB0A42A54}"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Combinational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4"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combinational if it has no state variables</a:t>
            </a:r>
          </a:p>
          <a:p>
            <a:pPr marL="800100" lvl="1" indent="-342900">
              <a:spcBef>
                <a:spcPct val="20000"/>
              </a:spcBef>
              <a:buFont typeface="Wingdings" pitchFamily="2" charset="2"/>
              <a:buChar char="§"/>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combinational, but Delay is not</a:t>
            </a:r>
          </a:p>
          <a:p>
            <a:pPr marL="800100" lvl="1" indent="-342900">
              <a:spcBef>
                <a:spcPct val="20000"/>
              </a:spcBef>
              <a:buFont typeface="Wingdings" pitchFamily="2" charset="2"/>
              <a:buChar char="§"/>
            </a:pPr>
            <a:r>
              <a:rPr lang="en-US" sz="2000" noProof="0" dirty="0" smtClean="0">
                <a:latin typeface="Comic Sans MS" pitchFamily="66" charset="0"/>
              </a:rPr>
              <a:t>Hardware gates are combinational components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3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Events</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152400" y="1219201"/>
            <a:ext cx="8991600" cy="4800599"/>
          </a:xfrm>
        </p:spPr>
        <p:txBody>
          <a:bodyPr>
            <a:noAutofit/>
          </a:bodyPr>
          <a:lstStyle/>
          <a:p>
            <a:pPr>
              <a:buFont typeface="Wingdings" pitchFamily="2" charset="2"/>
              <a:buChar char="q"/>
            </a:pPr>
            <a:r>
              <a:rPr lang="en-US" sz="2000" dirty="0" smtClean="0">
                <a:latin typeface="Comic Sans MS" pitchFamily="66" charset="0"/>
              </a:rPr>
              <a:t>Input/output variable can be of type </a:t>
            </a:r>
            <a:r>
              <a:rPr lang="en-US" sz="2000" dirty="0" smtClean="0">
                <a:solidFill>
                  <a:srgbClr val="C00000"/>
                </a:solidFill>
                <a:latin typeface="Comic Sans MS" pitchFamily="66" charset="0"/>
              </a:rPr>
              <a:t>event</a:t>
            </a:r>
          </a:p>
          <a:p>
            <a:pPr>
              <a:buFont typeface="Wingdings" pitchFamily="2" charset="2"/>
              <a:buChar char="q"/>
            </a:pPr>
            <a:r>
              <a:rPr lang="en-US" sz="2000" dirty="0" smtClean="0">
                <a:latin typeface="Comic Sans MS" pitchFamily="66" charset="0"/>
              </a:rPr>
              <a:t>An event can be absent, or present, in which case has a value</a:t>
            </a:r>
          </a:p>
          <a:p>
            <a:pPr lvl="1">
              <a:buFont typeface="Wingdings" pitchFamily="2" charset="2"/>
              <a:buChar char="§"/>
            </a:pPr>
            <a:r>
              <a:rPr lang="en-US" sz="1800" dirty="0" smtClean="0">
                <a:latin typeface="Comic Sans MS" pitchFamily="66" charset="0"/>
              </a:rPr>
              <a:t>event x means x ranges over {present,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bool</a:t>
            </a:r>
            <a:r>
              <a:rPr lang="en-US" sz="1800" dirty="0" smtClean="0">
                <a:latin typeface="Comic Sans MS" pitchFamily="66" charset="0"/>
              </a:rPr>
              <a:t>) x means x ranges over {0, 1,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nat</a:t>
            </a:r>
            <a:r>
              <a:rPr lang="en-US" sz="1800" dirty="0" smtClean="0">
                <a:latin typeface="Comic Sans MS" pitchFamily="66" charset="0"/>
              </a:rPr>
              <a:t>) x means x ranges over {absent, 0, 1, 2, …}</a:t>
            </a:r>
          </a:p>
          <a:p>
            <a:pPr>
              <a:buFont typeface="Wingdings" pitchFamily="2" charset="2"/>
              <a:buChar char="q"/>
            </a:pPr>
            <a:r>
              <a:rPr lang="en-US" sz="2000" dirty="0" smtClean="0">
                <a:latin typeface="Comic Sans MS" pitchFamily="66" charset="0"/>
              </a:rPr>
              <a:t>Syntax: x? means the test (x != absent)</a:t>
            </a:r>
          </a:p>
          <a:p>
            <a:pPr>
              <a:buFont typeface="Wingdings" pitchFamily="2" charset="2"/>
              <a:buChar char="q"/>
            </a:pPr>
            <a:r>
              <a:rPr lang="en-US" sz="2000" dirty="0" smtClean="0">
                <a:latin typeface="Comic Sans MS" pitchFamily="66" charset="0"/>
              </a:rPr>
              <a:t>Syntax: </a:t>
            </a:r>
            <a:r>
              <a:rPr lang="en-US" sz="2000" dirty="0" err="1" smtClean="0">
                <a:latin typeface="Comic Sans MS" pitchFamily="66" charset="0"/>
              </a:rPr>
              <a:t>x!v</a:t>
            </a:r>
            <a:r>
              <a:rPr lang="en-US" sz="2000" dirty="0" smtClean="0">
                <a:latin typeface="Comic Sans MS" pitchFamily="66" charset="0"/>
              </a:rPr>
              <a:t> means the assignment x := v</a:t>
            </a:r>
          </a:p>
          <a:p>
            <a:pPr>
              <a:buFont typeface="Wingdings" pitchFamily="2" charset="2"/>
              <a:buChar char="q"/>
            </a:pPr>
            <a:r>
              <a:rPr lang="en-US" sz="2000" dirty="0" smtClean="0">
                <a:latin typeface="Comic Sans MS" pitchFamily="66" charset="0"/>
              </a:rPr>
              <a:t>Event-based communication:</a:t>
            </a:r>
          </a:p>
          <a:p>
            <a:pPr lvl="1">
              <a:buFont typeface="Wingdings" pitchFamily="2" charset="2"/>
              <a:buChar char="§"/>
            </a:pPr>
            <a:r>
              <a:rPr lang="en-US" sz="1800" dirty="0" smtClean="0">
                <a:latin typeface="Comic Sans MS" pitchFamily="66" charset="0"/>
              </a:rPr>
              <a:t>If no value is assigned to an output event, then it is absent (by default)</a:t>
            </a:r>
          </a:p>
          <a:p>
            <a:pPr lvl="1">
              <a:buFont typeface="Wingdings" pitchFamily="2" charset="2"/>
              <a:buChar char="§"/>
            </a:pPr>
            <a:r>
              <a:rPr lang="en-US" sz="1800" dirty="0" smtClean="0">
                <a:latin typeface="Comic Sans MS" pitchFamily="66" charset="0"/>
              </a:rPr>
              <a:t>Event-triggered component executes only in those rounds where input events are present (actual definition slightly more general, see textbook)</a:t>
            </a:r>
          </a:p>
          <a:p>
            <a:pPr lvl="1">
              <a:buFont typeface="Wingdings" pitchFamily="2" charset="2"/>
              <a:buChar char="§"/>
            </a:pPr>
            <a:r>
              <a:rPr lang="en-US" sz="1800" dirty="0" smtClean="0">
                <a:latin typeface="Comic Sans MS" pitchFamily="66" charset="0"/>
              </a:rPr>
              <a:t>Motivation: notion of “clock” can be different for different components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5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Second-To-Minute</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2438400"/>
            <a:ext cx="25908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05000" y="2895600"/>
            <a:ext cx="1292085" cy="338554"/>
          </a:xfrm>
          <a:prstGeom prst="rect">
            <a:avLst/>
          </a:prstGeom>
          <a:noFill/>
        </p:spPr>
        <p:txBody>
          <a:bodyPr wrap="none" rtlCol="0">
            <a:spAutoFit/>
          </a:bodyPr>
          <a:lstStyle/>
          <a:p>
            <a:r>
              <a:rPr lang="en-US" sz="1600" dirty="0" smtClean="0"/>
              <a:t>event second</a:t>
            </a:r>
            <a:endParaRPr lang="en-US" sz="1600" dirty="0"/>
          </a:p>
        </p:txBody>
      </p:sp>
      <p:cxnSp>
        <p:nvCxnSpPr>
          <p:cNvPr id="33" name="Straight Connector 32"/>
          <p:cNvCxnSpPr/>
          <p:nvPr/>
        </p:nvCxnSpPr>
        <p:spPr>
          <a:xfrm>
            <a:off x="3276600" y="2743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2438400"/>
            <a:ext cx="894476" cy="338554"/>
          </a:xfrm>
          <a:prstGeom prst="rect">
            <a:avLst/>
          </a:prstGeom>
          <a:noFill/>
        </p:spPr>
        <p:txBody>
          <a:bodyPr wrap="none" rtlCol="0">
            <a:spAutoFit/>
          </a:bodyPr>
          <a:lstStyle/>
          <a:p>
            <a:r>
              <a:rPr lang="en-US" sz="1600" dirty="0" err="1" smtClean="0"/>
              <a:t>int</a:t>
            </a:r>
            <a:r>
              <a:rPr lang="en-US" sz="1600" dirty="0" smtClean="0"/>
              <a:t> x := 0</a:t>
            </a:r>
            <a:endParaRPr lang="en-US" sz="1600" dirty="0"/>
          </a:p>
        </p:txBody>
      </p:sp>
      <p:sp>
        <p:nvSpPr>
          <p:cNvPr id="36" name="TextBox 35"/>
          <p:cNvSpPr txBox="1"/>
          <p:nvPr/>
        </p:nvSpPr>
        <p:spPr>
          <a:xfrm>
            <a:off x="3581400" y="2819400"/>
            <a:ext cx="1600200" cy="1815882"/>
          </a:xfrm>
          <a:prstGeom prst="rect">
            <a:avLst/>
          </a:prstGeom>
          <a:noFill/>
        </p:spPr>
        <p:txBody>
          <a:bodyPr wrap="square" rtlCol="0">
            <a:spAutoFit/>
          </a:bodyPr>
          <a:lstStyle/>
          <a:p>
            <a:r>
              <a:rPr lang="en-US" sz="1600" dirty="0" smtClean="0"/>
              <a:t>if second? then {</a:t>
            </a:r>
          </a:p>
          <a:p>
            <a:r>
              <a:rPr lang="en-US" sz="1600" dirty="0" smtClean="0"/>
              <a:t>   x:=x+1;</a:t>
            </a:r>
          </a:p>
          <a:p>
            <a:r>
              <a:rPr lang="en-US" sz="1600" dirty="0" smtClean="0"/>
              <a:t>   if x==60 then {</a:t>
            </a:r>
          </a:p>
          <a:p>
            <a:r>
              <a:rPr lang="en-US" sz="1600" dirty="0" smtClean="0"/>
              <a:t>        minute!;</a:t>
            </a:r>
          </a:p>
          <a:p>
            <a:r>
              <a:rPr lang="en-US" sz="1600" dirty="0" smtClean="0"/>
              <a:t>        x :=0 }</a:t>
            </a:r>
          </a:p>
          <a:p>
            <a:r>
              <a:rPr lang="en-US" sz="1600" dirty="0" smtClean="0"/>
              <a:t>}</a:t>
            </a:r>
          </a:p>
          <a:p>
            <a:r>
              <a:rPr lang="en-US" sz="1600" dirty="0" smtClean="0"/>
              <a:t>   </a:t>
            </a:r>
          </a:p>
        </p:txBody>
      </p:sp>
      <p:sp>
        <p:nvSpPr>
          <p:cNvPr id="54" name="TextBox 53"/>
          <p:cNvSpPr txBox="1"/>
          <p:nvPr/>
        </p:nvSpPr>
        <p:spPr>
          <a:xfrm>
            <a:off x="5943600" y="2895600"/>
            <a:ext cx="1294842" cy="338554"/>
          </a:xfrm>
          <a:prstGeom prst="rect">
            <a:avLst/>
          </a:prstGeom>
          <a:noFill/>
        </p:spPr>
        <p:txBody>
          <a:bodyPr wrap="none" rtlCol="0">
            <a:spAutoFit/>
          </a:bodyPr>
          <a:lstStyle/>
          <a:p>
            <a:r>
              <a:rPr lang="en-US" sz="1600" dirty="0" smtClean="0"/>
              <a:t>event minute</a:t>
            </a:r>
            <a:endParaRPr lang="en-US" sz="1600" dirty="0"/>
          </a:p>
        </p:txBody>
      </p:sp>
      <p:sp>
        <p:nvSpPr>
          <p:cNvPr id="13" name="Content Placeholder 3"/>
          <p:cNvSpPr txBox="1">
            <a:spLocks/>
          </p:cNvSpPr>
          <p:nvPr/>
        </p:nvSpPr>
        <p:spPr>
          <a:xfrm>
            <a:off x="304800" y="11430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Desired behavior (spec):</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Issue the output event every 60</a:t>
            </a:r>
            <a:r>
              <a:rPr lang="en-US" sz="2000" baseline="30000" dirty="0" smtClean="0">
                <a:latin typeface="Comic Sans MS" pitchFamily="66" charset="0"/>
              </a:rPr>
              <a:t>th</a:t>
            </a:r>
            <a:r>
              <a:rPr lang="en-US" sz="2000" dirty="0" smtClean="0">
                <a:latin typeface="Comic Sans MS" pitchFamily="66" charset="0"/>
              </a:rPr>
              <a:t> time the input event is present</a:t>
            </a:r>
          </a:p>
        </p:txBody>
      </p:sp>
      <p:sp>
        <p:nvSpPr>
          <p:cNvPr id="14" name="Content Placeholder 3"/>
          <p:cNvSpPr txBox="1">
            <a:spLocks/>
          </p:cNvSpPr>
          <p:nvPr/>
        </p:nvSpPr>
        <p:spPr>
          <a:xfrm>
            <a:off x="0" y="4572000"/>
            <a:ext cx="91440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Event-Triggered Components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 need to execute in a round where triggering input events absent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Read textbook for formal definition</a:t>
            </a:r>
          </a:p>
        </p:txBody>
      </p:sp>
      <p:grpSp>
        <p:nvGrpSpPr>
          <p:cNvPr id="15" name="Group 14"/>
          <p:cNvGrpSpPr/>
          <p:nvPr/>
        </p:nvGrpSpPr>
        <p:grpSpPr>
          <a:xfrm>
            <a:off x="0" y="6142038"/>
            <a:ext cx="9144000" cy="715962"/>
            <a:chOff x="0" y="6142038"/>
            <a:chExt cx="9144000" cy="715962"/>
          </a:xfrm>
        </p:grpSpPr>
        <p:pic>
          <p:nvPicPr>
            <p:cNvPr id="1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7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Deterministic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152400" y="3276600"/>
            <a:ext cx="8763000" cy="2819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deterministic if (1) it has a single initial state, and (2) for every state s and input </a:t>
            </a:r>
            <a:r>
              <a:rPr lang="en-US" sz="2000" dirty="0" err="1" smtClean="0">
                <a:latin typeface="Comic Sans MS" pitchFamily="66" charset="0"/>
              </a:rPr>
              <a:t>i</a:t>
            </a:r>
            <a:r>
              <a:rPr lang="en-US" sz="2000" dirty="0" smtClean="0">
                <a:latin typeface="Comic Sans MS" pitchFamily="66" charset="0"/>
              </a:rPr>
              <a:t>, there is a unique state t and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deterministic,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LossyDelay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p>
          <a:p>
            <a:pPr marL="342900" indent="-342900">
              <a:spcBef>
                <a:spcPct val="20000"/>
              </a:spcBef>
              <a:buFont typeface="Wingdings" pitchFamily="2" charset="2"/>
              <a:buChar char="q"/>
            </a:pPr>
            <a:r>
              <a:rPr lang="en-US" sz="2000" dirty="0" smtClean="0">
                <a:latin typeface="Comic Sans MS" pitchFamily="66" charset="0"/>
              </a:rPr>
              <a:t>Deterministic: If same sequence of inputs supplied, same outputs observed (predictable, repeatable behavior)</a:t>
            </a:r>
          </a:p>
          <a:p>
            <a:pPr marL="342900" indent="-342900">
              <a:spcBef>
                <a:spcPct val="20000"/>
              </a:spcBef>
              <a:buFont typeface="Wingdings" pitchFamily="2" charset="2"/>
              <a:buChar char="q"/>
            </a:pPr>
            <a:r>
              <a:rPr lang="en-US" sz="2000" dirty="0" err="1" smtClean="0">
                <a:latin typeface="Comic Sans MS" pitchFamily="66" charset="0"/>
              </a:rPr>
              <a:t>Nondeterminism</a:t>
            </a:r>
            <a:r>
              <a:rPr lang="en-US" sz="2000" dirty="0" smtClean="0">
                <a:latin typeface="Comic Sans MS" pitchFamily="66" charset="0"/>
              </a:rPr>
              <a:t> is useful in modeling uncertainty /unknown</a:t>
            </a:r>
          </a:p>
          <a:p>
            <a:pPr marL="342900" indent="-342900">
              <a:spcBef>
                <a:spcPct val="20000"/>
              </a:spcBef>
              <a:buFont typeface="Wingdings" pitchFamily="2" charset="2"/>
              <a:buChar char="q"/>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Nondeterminism</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 same as probabilistic (or random) choice</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60" name="Group 59"/>
          <p:cNvGrpSpPr/>
          <p:nvPr/>
        </p:nvGrpSpPr>
        <p:grpSpPr>
          <a:xfrm>
            <a:off x="4876800" y="1752600"/>
            <a:ext cx="4012585" cy="914400"/>
            <a:chOff x="2564785" y="1295400"/>
            <a:chExt cx="4012585" cy="914400"/>
          </a:xfrm>
        </p:grpSpPr>
        <p:sp>
          <p:nvSpPr>
            <p:cNvPr id="61" name="Rectangle 60"/>
            <p:cNvSpPr/>
            <p:nvPr/>
          </p:nvSpPr>
          <p:spPr>
            <a:xfrm>
              <a:off x="3276600" y="1295400"/>
              <a:ext cx="2412385"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5688985" y="17526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64785" y="1828800"/>
              <a:ext cx="7118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564785" y="1447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65" name="Straight Connector 64"/>
            <p:cNvCxnSpPr/>
            <p:nvPr/>
          </p:nvCxnSpPr>
          <p:spPr>
            <a:xfrm>
              <a:off x="3276600" y="1600200"/>
              <a:ext cx="2412385"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02985" y="12954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67" name="TextBox 66"/>
            <p:cNvSpPr txBox="1"/>
            <p:nvPr/>
          </p:nvSpPr>
          <p:spPr>
            <a:xfrm>
              <a:off x="3429000" y="1752600"/>
              <a:ext cx="2310248" cy="338554"/>
            </a:xfrm>
            <a:prstGeom prst="rect">
              <a:avLst/>
            </a:prstGeom>
            <a:noFill/>
          </p:spPr>
          <p:txBody>
            <a:bodyPr wrap="none" rtlCol="0">
              <a:spAutoFit/>
            </a:bodyPr>
            <a:lstStyle/>
            <a:p>
              <a:r>
                <a:rPr lang="en-US" sz="1600" dirty="0" smtClean="0"/>
                <a:t>out:=x ; x:= choose { in, x}</a:t>
              </a:r>
              <a:endParaRPr lang="en-US" sz="1600" dirty="0"/>
            </a:p>
          </p:txBody>
        </p:sp>
        <p:sp>
          <p:nvSpPr>
            <p:cNvPr id="68" name="TextBox 67"/>
            <p:cNvSpPr txBox="1"/>
            <p:nvPr/>
          </p:nvSpPr>
          <p:spPr>
            <a:xfrm>
              <a:off x="5688985" y="1371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sp>
        <p:nvSpPr>
          <p:cNvPr id="72" name="TextBox 71"/>
          <p:cNvSpPr txBox="1"/>
          <p:nvPr/>
        </p:nvSpPr>
        <p:spPr>
          <a:xfrm>
            <a:off x="5562600" y="1371600"/>
            <a:ext cx="1092479" cy="338554"/>
          </a:xfrm>
          <a:prstGeom prst="rect">
            <a:avLst/>
          </a:prstGeom>
          <a:noFill/>
        </p:spPr>
        <p:txBody>
          <a:bodyPr wrap="none" rtlCol="0">
            <a:spAutoFit/>
          </a:bodyPr>
          <a:lstStyle/>
          <a:p>
            <a:r>
              <a:rPr lang="en-US" sz="1600" dirty="0" err="1" smtClean="0"/>
              <a:t>LossyDelay</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20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What does this component do?</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3352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1676400" y="1905000"/>
            <a:ext cx="1084336" cy="457200"/>
            <a:chOff x="1676400" y="1905000"/>
            <a:chExt cx="1084336" cy="457200"/>
          </a:xfrm>
        </p:grpSpPr>
        <p:cxnSp>
          <p:nvCxnSpPr>
            <p:cNvPr id="11" name="Straight Arrow Connector 1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76400" y="1905000"/>
              <a:ext cx="1084336" cy="338554"/>
            </a:xfrm>
            <a:prstGeom prst="rect">
              <a:avLst/>
            </a:prstGeom>
            <a:noFill/>
          </p:spPr>
          <p:txBody>
            <a:bodyPr wrap="none" rtlCol="0">
              <a:spAutoFit/>
            </a:bodyPr>
            <a:lstStyle/>
            <a:p>
              <a:r>
                <a:rPr lang="en-US" sz="1600" dirty="0" smtClean="0"/>
                <a:t>event req1</a:t>
              </a:r>
              <a:endParaRPr lang="en-US" sz="1600" dirty="0"/>
            </a:p>
          </p:txBody>
        </p:sp>
      </p:grpSp>
      <p:sp>
        <p:nvSpPr>
          <p:cNvPr id="33" name="TextBox 32"/>
          <p:cNvSpPr txBox="1"/>
          <p:nvPr/>
        </p:nvSpPr>
        <p:spPr>
          <a:xfrm>
            <a:off x="2743200" y="1371600"/>
            <a:ext cx="770788" cy="338554"/>
          </a:xfrm>
          <a:prstGeom prst="rect">
            <a:avLst/>
          </a:prstGeom>
          <a:noFill/>
        </p:spPr>
        <p:txBody>
          <a:bodyPr wrap="none" rtlCol="0">
            <a:spAutoFit/>
          </a:bodyPr>
          <a:lstStyle/>
          <a:p>
            <a:r>
              <a:rPr lang="en-US" sz="1600" dirty="0" smtClean="0"/>
              <a:t>Arbiter</a:t>
            </a:r>
            <a:endParaRPr lang="en-US" sz="1600" dirty="0"/>
          </a:p>
        </p:txBody>
      </p:sp>
      <p:grpSp>
        <p:nvGrpSpPr>
          <p:cNvPr id="44" name="Group 43"/>
          <p:cNvGrpSpPr/>
          <p:nvPr/>
        </p:nvGrpSpPr>
        <p:grpSpPr>
          <a:xfrm>
            <a:off x="2971800" y="1981200"/>
            <a:ext cx="2935618" cy="1786354"/>
            <a:chOff x="2286000" y="3505200"/>
            <a:chExt cx="2935618" cy="1786354"/>
          </a:xfrm>
        </p:grpSpPr>
        <p:sp>
          <p:nvSpPr>
            <p:cNvPr id="59" name="Oval 58"/>
            <p:cNvSpPr/>
            <p:nvPr/>
          </p:nvSpPr>
          <p:spPr>
            <a:xfrm>
              <a:off x="2895600" y="426720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1"/>
            <p:cNvGrpSpPr/>
            <p:nvPr/>
          </p:nvGrpSpPr>
          <p:grpSpPr>
            <a:xfrm>
              <a:off x="2819400" y="39624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18" name="Group 42"/>
            <p:cNvGrpSpPr/>
            <p:nvPr/>
          </p:nvGrpSpPr>
          <p:grpSpPr>
            <a:xfrm rot="5400000">
              <a:off x="3162300" y="43053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362200" y="4419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62200" y="3505200"/>
              <a:ext cx="1564018" cy="338554"/>
            </a:xfrm>
            <a:prstGeom prst="rect">
              <a:avLst/>
            </a:prstGeom>
            <a:noFill/>
          </p:spPr>
          <p:txBody>
            <a:bodyPr wrap="none" rtlCol="0">
              <a:spAutoFit/>
            </a:bodyPr>
            <a:lstStyle/>
            <a:p>
              <a:r>
                <a:rPr lang="en-US" sz="1600" dirty="0" smtClean="0"/>
                <a:t>req1? </a:t>
              </a:r>
              <a:r>
                <a:rPr lang="en-US" sz="1600" dirty="0" smtClean="0">
                  <a:sym typeface="Wingdings" pitchFamily="2" charset="2"/>
                </a:rPr>
                <a:t></a:t>
              </a:r>
              <a:r>
                <a:rPr lang="en-US" sz="1600" dirty="0" smtClean="0"/>
                <a:t> grant1!</a:t>
              </a:r>
              <a:endParaRPr lang="en-US" sz="1600" dirty="0"/>
            </a:p>
          </p:txBody>
        </p:sp>
        <p:grpSp>
          <p:nvGrpSpPr>
            <p:cNvPr id="37" name="Group 41"/>
            <p:cNvGrpSpPr/>
            <p:nvPr/>
          </p:nvGrpSpPr>
          <p:grpSpPr>
            <a:xfrm flipV="1">
              <a:off x="2819400" y="4572000"/>
              <a:ext cx="533400" cy="304800"/>
              <a:chOff x="1676400" y="2209800"/>
              <a:chExt cx="533400" cy="304800"/>
            </a:xfrm>
          </p:grpSpPr>
          <p:cxnSp>
            <p:nvCxnSpPr>
              <p:cNvPr id="38" name="Straight Connector 3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3657600" y="4267200"/>
              <a:ext cx="1564018" cy="338554"/>
            </a:xfrm>
            <a:prstGeom prst="rect">
              <a:avLst/>
            </a:prstGeom>
            <a:noFill/>
          </p:spPr>
          <p:txBody>
            <a:bodyPr wrap="none" rtlCol="0">
              <a:spAutoFit/>
            </a:bodyPr>
            <a:lstStyle/>
            <a:p>
              <a:r>
                <a:rPr lang="en-US" sz="1600" dirty="0" smtClean="0"/>
                <a:t>req2? </a:t>
              </a:r>
              <a:r>
                <a:rPr lang="en-US" sz="1600" dirty="0" smtClean="0">
                  <a:sym typeface="Wingdings" pitchFamily="2" charset="2"/>
                </a:rPr>
                <a:t></a:t>
              </a:r>
              <a:r>
                <a:rPr lang="en-US" sz="1600" dirty="0" smtClean="0"/>
                <a:t> grant2!</a:t>
              </a:r>
              <a:endParaRPr lang="en-US" sz="1600" dirty="0"/>
            </a:p>
          </p:txBody>
        </p:sp>
        <p:sp>
          <p:nvSpPr>
            <p:cNvPr id="43" name="TextBox 42"/>
            <p:cNvSpPr txBox="1"/>
            <p:nvPr/>
          </p:nvSpPr>
          <p:spPr>
            <a:xfrm>
              <a:off x="2286000" y="4953000"/>
              <a:ext cx="1671676" cy="338554"/>
            </a:xfrm>
            <a:prstGeom prst="rect">
              <a:avLst/>
            </a:prstGeom>
            <a:noFill/>
          </p:spPr>
          <p:txBody>
            <a:bodyPr wrap="none" rtlCol="0">
              <a:spAutoFit/>
            </a:bodyPr>
            <a:lstStyle/>
            <a:p>
              <a:r>
                <a:rPr lang="en-US" sz="1600" dirty="0" smtClean="0"/>
                <a:t>~ req1? &amp; ~ req2?</a:t>
              </a:r>
              <a:endParaRPr lang="en-US" sz="1600" dirty="0"/>
            </a:p>
          </p:txBody>
        </p:sp>
      </p:grpSp>
      <p:grpSp>
        <p:nvGrpSpPr>
          <p:cNvPr id="61" name="Group 60"/>
          <p:cNvGrpSpPr/>
          <p:nvPr/>
        </p:nvGrpSpPr>
        <p:grpSpPr>
          <a:xfrm>
            <a:off x="1676400" y="2971800"/>
            <a:ext cx="1084336" cy="457200"/>
            <a:chOff x="1676400" y="1905000"/>
            <a:chExt cx="1084336" cy="457200"/>
          </a:xfrm>
        </p:grpSpPr>
        <p:cxnSp>
          <p:nvCxnSpPr>
            <p:cNvPr id="62" name="Straight Arrow Connector 61"/>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676400" y="1905000"/>
              <a:ext cx="1084336" cy="338554"/>
            </a:xfrm>
            <a:prstGeom prst="rect">
              <a:avLst/>
            </a:prstGeom>
            <a:noFill/>
          </p:spPr>
          <p:txBody>
            <a:bodyPr wrap="none" rtlCol="0">
              <a:spAutoFit/>
            </a:bodyPr>
            <a:lstStyle/>
            <a:p>
              <a:r>
                <a:rPr lang="en-US" sz="1600" dirty="0" smtClean="0"/>
                <a:t>event req2</a:t>
              </a:r>
              <a:endParaRPr lang="en-US" sz="1600" dirty="0"/>
            </a:p>
          </p:txBody>
        </p:sp>
      </p:grpSp>
      <p:grpSp>
        <p:nvGrpSpPr>
          <p:cNvPr id="64" name="Group 63"/>
          <p:cNvGrpSpPr/>
          <p:nvPr/>
        </p:nvGrpSpPr>
        <p:grpSpPr>
          <a:xfrm>
            <a:off x="6096000" y="2057400"/>
            <a:ext cx="1317374" cy="457200"/>
            <a:chOff x="1828800" y="1905000"/>
            <a:chExt cx="1317374" cy="457200"/>
          </a:xfrm>
        </p:grpSpPr>
        <p:cxnSp>
          <p:nvCxnSpPr>
            <p:cNvPr id="65" name="Straight Arrow Connector 64"/>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905000" y="1905000"/>
              <a:ext cx="1241174" cy="338554"/>
            </a:xfrm>
            <a:prstGeom prst="rect">
              <a:avLst/>
            </a:prstGeom>
            <a:noFill/>
          </p:spPr>
          <p:txBody>
            <a:bodyPr wrap="none" rtlCol="0">
              <a:spAutoFit/>
            </a:bodyPr>
            <a:lstStyle/>
            <a:p>
              <a:r>
                <a:rPr lang="en-US" sz="1600" dirty="0" smtClean="0"/>
                <a:t>event grant1</a:t>
              </a:r>
              <a:endParaRPr lang="en-US" sz="1600" dirty="0"/>
            </a:p>
          </p:txBody>
        </p:sp>
      </p:grpSp>
      <p:grpSp>
        <p:nvGrpSpPr>
          <p:cNvPr id="67" name="Group 66"/>
          <p:cNvGrpSpPr/>
          <p:nvPr/>
        </p:nvGrpSpPr>
        <p:grpSpPr>
          <a:xfrm>
            <a:off x="6096000" y="3200400"/>
            <a:ext cx="1317374" cy="457200"/>
            <a:chOff x="1828800" y="1905000"/>
            <a:chExt cx="1317374" cy="457200"/>
          </a:xfrm>
        </p:grpSpPr>
        <p:cxnSp>
          <p:nvCxnSpPr>
            <p:cNvPr id="68" name="Straight Arrow Connector 67"/>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05000" y="1905000"/>
              <a:ext cx="1241174" cy="338554"/>
            </a:xfrm>
            <a:prstGeom prst="rect">
              <a:avLst/>
            </a:prstGeom>
            <a:noFill/>
          </p:spPr>
          <p:txBody>
            <a:bodyPr wrap="none" rtlCol="0">
              <a:spAutoFit/>
            </a:bodyPr>
            <a:lstStyle/>
            <a:p>
              <a:r>
                <a:rPr lang="en-US" sz="1600" dirty="0" smtClean="0"/>
                <a:t>event grant2</a:t>
              </a:r>
              <a:endParaRPr lang="en-US" sz="1600" dirty="0"/>
            </a:p>
          </p:txBody>
        </p:sp>
      </p:grpSp>
      <p:grpSp>
        <p:nvGrpSpPr>
          <p:cNvPr id="41" name="Group 40"/>
          <p:cNvGrpSpPr/>
          <p:nvPr/>
        </p:nvGrpSpPr>
        <p:grpSpPr>
          <a:xfrm>
            <a:off x="0" y="6142038"/>
            <a:ext cx="9144000" cy="715962"/>
            <a:chOff x="0" y="6142038"/>
            <a:chExt cx="9144000" cy="715962"/>
          </a:xfrm>
        </p:grpSpPr>
        <p:pic>
          <p:nvPicPr>
            <p:cNvPr id="4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2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13994</TotalTime>
  <Words>2240</Words>
  <Application>Microsoft Office PowerPoint</Application>
  <PresentationFormat>On-screen Show (4:3)</PresentationFormat>
  <Paragraphs>377</Paragraphs>
  <Slides>27</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Comic Sans MS</vt:lpstr>
      <vt:lpstr>Times New Roman</vt:lpstr>
      <vt:lpstr>Wingdings</vt:lpstr>
      <vt:lpstr>Office Theme</vt:lpstr>
      <vt:lpstr>Acrobat Document</vt:lpstr>
      <vt:lpstr>CIS 540 Principles of Embedded Computation  Spring 2015  http://www.seas.upenn.edu/~cis540/</vt:lpstr>
      <vt:lpstr>Finite-State Components</vt:lpstr>
      <vt:lpstr>Mealy Machines (for Finite-state components)</vt:lpstr>
      <vt:lpstr>Switch: Is it finite-state?</vt:lpstr>
      <vt:lpstr>Combinational Components</vt:lpstr>
      <vt:lpstr>Events</vt:lpstr>
      <vt:lpstr>Second-To-Minute</vt:lpstr>
      <vt:lpstr>Deterministic Components</vt:lpstr>
      <vt:lpstr>What does this component do?</vt:lpstr>
      <vt:lpstr>Input Enabled Components</vt:lpstr>
      <vt:lpstr>Block Diagrams</vt:lpstr>
      <vt:lpstr>DoubleDelay</vt:lpstr>
      <vt:lpstr>DoubleDelay</vt:lpstr>
      <vt:lpstr>Instantiation / Renaming</vt:lpstr>
      <vt:lpstr>Parallel Composition</vt:lpstr>
      <vt:lpstr>Compatibility of components C1 and C2</vt:lpstr>
      <vt:lpstr>Outputs of Product</vt:lpstr>
      <vt:lpstr>Inputs of Product</vt:lpstr>
      <vt:lpstr>States of Product</vt:lpstr>
      <vt:lpstr>Initial States of Product</vt:lpstr>
      <vt:lpstr>Reactions of Product</vt:lpstr>
      <vt:lpstr>Feedback Composition</vt:lpstr>
      <vt:lpstr>Feedback Composition</vt:lpstr>
      <vt:lpstr>Feedback Composition</vt:lpstr>
      <vt:lpstr>Splitting Reaction code into Tasks</vt:lpstr>
      <vt:lpstr>Example Task Graph</vt:lpstr>
      <vt:lpstr>Muddy Childrens Puzzle</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Francesco Bellotti</cp:lastModifiedBy>
  <cp:revision>734</cp:revision>
  <cp:lastPrinted>2016-09-20T08:07:01Z</cp:lastPrinted>
  <dcterms:created xsi:type="dcterms:W3CDTF">2014-01-14T17:55:37Z</dcterms:created>
  <dcterms:modified xsi:type="dcterms:W3CDTF">2020-10-05T15:42:35Z</dcterms:modified>
</cp:coreProperties>
</file>